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60" r:id="rId3"/>
    <p:sldId id="261" r:id="rId4"/>
    <p:sldId id="259" r:id="rId5"/>
    <p:sldId id="263" r:id="rId6"/>
    <p:sldId id="264" r:id="rId7"/>
    <p:sldId id="265" r:id="rId8"/>
    <p:sldId id="266" r:id="rId9"/>
  </p:sldIdLst>
  <p:sldSz cx="9144000" cy="6858000" type="screen4x3"/>
  <p:notesSz cx="6858000" cy="9144000"/>
  <p:embeddedFontLst>
    <p:embeddedFont>
      <p:font typeface="Baskerville Old Face" panose="02020602080505020303" pitchFamily="18"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83" d="100"/>
          <a:sy n="83" d="100"/>
        </p:scale>
        <p:origin x="25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410774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111645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348159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20022-1A02-460E-A73C-CD1D2CDEFD4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9508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420022-1A02-460E-A73C-CD1D2CDEFD4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82484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420022-1A02-460E-A73C-CD1D2CDEFD4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321169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420022-1A02-460E-A73C-CD1D2CDEFD4E}"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4090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420022-1A02-460E-A73C-CD1D2CDEFD4E}"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71767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20022-1A02-460E-A73C-CD1D2CDEFD4E}"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68150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20022-1A02-460E-A73C-CD1D2CDEFD4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46394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420022-1A02-460E-A73C-CD1D2CDEFD4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A5E14-8464-4402-B14A-895B5045A7E6}" type="slidenum">
              <a:rPr lang="en-US" smtClean="0"/>
              <a:t>‹#›</a:t>
            </a:fld>
            <a:endParaRPr lang="en-US"/>
          </a:p>
        </p:txBody>
      </p:sp>
    </p:spTree>
    <p:extLst>
      <p:ext uri="{BB962C8B-B14F-4D97-AF65-F5344CB8AC3E}">
        <p14:creationId xmlns:p14="http://schemas.microsoft.com/office/powerpoint/2010/main" val="270378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0022-1A02-460E-A73C-CD1D2CDEFD4E}" type="datetimeFigureOut">
              <a:rPr lang="en-US" smtClean="0"/>
              <a:t>4/9/2020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A5E14-8464-4402-B14A-895B5045A7E6}" type="slidenum">
              <a:rPr lang="en-US" smtClean="0"/>
              <a:t>‹#›</a:t>
            </a:fld>
            <a:endParaRPr lang="en-US"/>
          </a:p>
        </p:txBody>
      </p:sp>
    </p:spTree>
    <p:extLst>
      <p:ext uri="{BB962C8B-B14F-4D97-AF65-F5344CB8AC3E}">
        <p14:creationId xmlns:p14="http://schemas.microsoft.com/office/powerpoint/2010/main" val="2260551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cmlaw.net/176d-year-in-review-2019-ga/"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1173707" y="1353192"/>
            <a:ext cx="7465325" cy="4934684"/>
          </a:xfrm>
          <a:prstGeom prst="rect">
            <a:avLst/>
          </a:prstGeom>
        </p:spPr>
        <p:txBody>
          <a:bodyPr wrap="square">
            <a:spAutoFit/>
          </a:bodyPr>
          <a:lstStyle/>
          <a:p>
            <a:pPr>
              <a:spcAft>
                <a:spcPts val="600"/>
              </a:spcAft>
            </a:pPr>
            <a:r>
              <a:rPr lang="en-US" sz="2400" dirty="0">
                <a:solidFill>
                  <a:srgbClr val="2C5444"/>
                </a:solidFill>
                <a:latin typeface="Baskerville Old Face" panose="02020602080505020303" pitchFamily="18" charset="0"/>
              </a:rPr>
              <a:t>Tuesday, April 14, 2020</a:t>
            </a:r>
          </a:p>
          <a:p>
            <a:pPr>
              <a:lnSpc>
                <a:spcPts val="5800"/>
              </a:lnSpc>
            </a:pPr>
            <a:r>
              <a:rPr lang="en-US" sz="5600" dirty="0">
                <a:latin typeface="Baskerville Old Face" panose="02020602080505020303" pitchFamily="18" charset="0"/>
              </a:rPr>
              <a:t>Chapter 176D</a:t>
            </a:r>
          </a:p>
          <a:p>
            <a:pPr>
              <a:lnSpc>
                <a:spcPts val="5800"/>
              </a:lnSpc>
            </a:pPr>
            <a:r>
              <a:rPr lang="en-US" sz="5600" dirty="0">
                <a:latin typeface="Baskerville Old Face" panose="02020602080505020303" pitchFamily="18" charset="0"/>
              </a:rPr>
              <a:t>Year in Review – 2019 in 20 Minutes</a:t>
            </a:r>
          </a:p>
          <a:p>
            <a:pPr>
              <a:lnSpc>
                <a:spcPts val="5800"/>
              </a:lnSpc>
            </a:pPr>
            <a:endParaRPr lang="en-US" sz="5600" dirty="0">
              <a:latin typeface="Baskerville Old Face" panose="02020602080505020303" pitchFamily="18" charset="0"/>
            </a:endParaRPr>
          </a:p>
          <a:p>
            <a:pPr>
              <a:spcAft>
                <a:spcPts val="1000"/>
              </a:spcAft>
            </a:pPr>
            <a:r>
              <a:rPr lang="en-US" sz="2400" b="1" dirty="0">
                <a:latin typeface="Baskerville Old Face" panose="02020602080505020303" pitchFamily="18" charset="0"/>
              </a:rPr>
              <a:t>Presented by Sean T. Carnathan      </a:t>
            </a:r>
          </a:p>
          <a:p>
            <a:pPr marL="2511425" indent="-219075"/>
            <a:r>
              <a:rPr lang="en-US" dirty="0">
                <a:solidFill>
                  <a:srgbClr val="2C5444"/>
                </a:solidFill>
                <a:latin typeface="Baskerville Old Face" panose="02020602080505020303" pitchFamily="18" charset="0"/>
              </a:rPr>
              <a:t>Author, </a:t>
            </a:r>
            <a:r>
              <a:rPr lang="en-US" u="sng" dirty="0">
                <a:solidFill>
                  <a:srgbClr val="2C5444"/>
                </a:solidFill>
                <a:latin typeface="Baskerville Old Face" panose="02020602080505020303" pitchFamily="18" charset="0"/>
              </a:rPr>
              <a:t>Massachusetts Bad Faith Insurance Litigation</a:t>
            </a:r>
            <a:r>
              <a:rPr lang="en-US" dirty="0">
                <a:solidFill>
                  <a:srgbClr val="2C5444"/>
                </a:solidFill>
                <a:latin typeface="Baskerville Old Face" panose="02020602080505020303" pitchFamily="18" charset="0"/>
              </a:rPr>
              <a:t> (2d ed. 2020, Lawyers Weekly Books)</a:t>
            </a:r>
          </a:p>
          <a:p>
            <a:endParaRPr lang="en-US" sz="2400" dirty="0">
              <a:latin typeface="Baskerville Old Face" panose="02020602080505020303" pitchFamily="18" charset="0"/>
            </a:endParaRPr>
          </a:p>
        </p:txBody>
      </p:sp>
      <p:pic>
        <p:nvPicPr>
          <p:cNvPr id="4" name="Picture 3" descr="A person wearing a suit and tie&#10;&#10;Description automatically generated">
            <a:extLst>
              <a:ext uri="{FF2B5EF4-FFF2-40B4-BE49-F238E27FC236}">
                <a16:creationId xmlns:a16="http://schemas.microsoft.com/office/drawing/2014/main" id="{05FE8D7E-A462-4014-AF3F-5A3076673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340" y="3555521"/>
            <a:ext cx="1499616" cy="1548384"/>
          </a:xfrm>
          <a:prstGeom prst="rect">
            <a:avLst/>
          </a:prstGeom>
        </p:spPr>
      </p:pic>
    </p:spTree>
    <p:extLst>
      <p:ext uri="{BB962C8B-B14F-4D97-AF65-F5344CB8AC3E}">
        <p14:creationId xmlns:p14="http://schemas.microsoft.com/office/powerpoint/2010/main" val="33669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16" y="399149"/>
            <a:ext cx="8773749" cy="6458851"/>
          </a:xfrm>
          <a:prstGeom prst="rect">
            <a:avLst/>
          </a:prstGeom>
        </p:spPr>
      </p:pic>
      <p:sp>
        <p:nvSpPr>
          <p:cNvPr id="5" name="Rectangle 4"/>
          <p:cNvSpPr/>
          <p:nvPr/>
        </p:nvSpPr>
        <p:spPr>
          <a:xfrm>
            <a:off x="914400" y="914400"/>
            <a:ext cx="7274257" cy="5201424"/>
          </a:xfrm>
          <a:prstGeom prst="rect">
            <a:avLst/>
          </a:prstGeom>
        </p:spPr>
        <p:txBody>
          <a:bodyPr wrap="square">
            <a:spAutoFit/>
          </a:bodyPr>
          <a:lstStyle/>
          <a:p>
            <a:pPr algn="ctr"/>
            <a:r>
              <a:rPr lang="en-US" sz="2200" b="1" dirty="0">
                <a:latin typeface="Baskerville Old Face" panose="02020602080505020303" pitchFamily="18" charset="0"/>
              </a:rPr>
              <a:t>2019 Highlights </a:t>
            </a:r>
          </a:p>
          <a:p>
            <a:endParaRPr lang="en-US" sz="2200" b="1" dirty="0">
              <a:latin typeface="Baskerville Old Face" panose="02020602080505020303" pitchFamily="18" charset="0"/>
            </a:endParaRPr>
          </a:p>
          <a:p>
            <a:pPr marL="285750" lvl="0" indent="-285750">
              <a:buFont typeface="Arial" panose="020B0604020202020204" pitchFamily="34" charset="0"/>
              <a:buChar char="•"/>
            </a:pPr>
            <a:r>
              <a:rPr lang="en-US" dirty="0"/>
              <a:t>Consent-to-settle provisions, requiring an insurer to get the informed consent of its insured before settling any claim under a professional liability insurance policy are lawful in Massachusetts and an insurer does not violate Chapter 176D by honoring that contractual right, even if liability is reasonably clear</a:t>
            </a:r>
          </a:p>
          <a:p>
            <a:pPr marL="742950" lvl="1" indent="-285750">
              <a:buFont typeface="Arial" panose="020B0604020202020204" pitchFamily="34" charset="0"/>
              <a:buChar char="•"/>
            </a:pPr>
            <a:r>
              <a:rPr lang="fr-FR" u="sng" dirty="0" err="1">
                <a:latin typeface="Baskerville Old Face" panose="02020602080505020303" pitchFamily="18" charset="0"/>
              </a:rPr>
              <a:t>Rawan</a:t>
            </a:r>
            <a:r>
              <a:rPr lang="fr-FR" u="sng" dirty="0">
                <a:latin typeface="Baskerville Old Face" panose="02020602080505020303" pitchFamily="18" charset="0"/>
              </a:rPr>
              <a:t> v. Continental Cas. Co.</a:t>
            </a:r>
            <a:r>
              <a:rPr lang="fr-FR" dirty="0">
                <a:latin typeface="Baskerville Old Face" panose="02020602080505020303" pitchFamily="18" charset="0"/>
              </a:rPr>
              <a:t>, 483 Mass. 654, 655 (2019).</a:t>
            </a:r>
            <a:br>
              <a:rPr lang="en-US" dirty="0"/>
            </a:br>
            <a:endParaRPr lang="en-US" dirty="0"/>
          </a:p>
          <a:p>
            <a:pPr marL="285750" lvl="0" indent="-285750">
              <a:buFont typeface="Arial" panose="020B0604020202020204" pitchFamily="34" charset="0"/>
              <a:buChar char="•"/>
            </a:pPr>
            <a:r>
              <a:rPr lang="en-US" dirty="0"/>
              <a:t>The insurer’s statutory obligation to investigate claims has teeth and can be the basis for substantial liability</a:t>
            </a:r>
          </a:p>
          <a:p>
            <a:pPr marL="742950" lvl="1" indent="-285750">
              <a:buFont typeface="Arial" panose="020B0604020202020204" pitchFamily="34" charset="0"/>
              <a:buChar char="•"/>
            </a:pPr>
            <a:r>
              <a:rPr lang="en-US" u="sng" dirty="0"/>
              <a:t>Capitol Specialty Ins. Corp. v. Higgins</a:t>
            </a:r>
            <a:r>
              <a:rPr lang="en-US" dirty="0"/>
              <a:t>, 375 F. Supp. 3d 124 (D. Mass. 2019) (Hillman, J.)</a:t>
            </a:r>
            <a:br>
              <a:rPr lang="en-US" dirty="0"/>
            </a:br>
            <a:endParaRPr lang="en-US" dirty="0"/>
          </a:p>
          <a:p>
            <a:pPr marL="285750" lvl="0" indent="-285750">
              <a:buFont typeface="Arial" panose="020B0604020202020204" pitchFamily="34" charset="0"/>
              <a:buChar char="•"/>
            </a:pPr>
            <a:r>
              <a:rPr lang="en-US" dirty="0"/>
              <a:t>A stipulated judgment between a third-party claimant and the insured will not necessarily be honored by the court as the measure of damages in a subsequent bad faith action against the insurer (</a:t>
            </a:r>
            <a:r>
              <a:rPr lang="en-US" u="sng" dirty="0"/>
              <a:t>Capital Spec. Ins.</a:t>
            </a:r>
            <a:r>
              <a:rPr lang="en-US" dirty="0"/>
              <a:t>)</a:t>
            </a:r>
            <a:br>
              <a:rPr lang="en-US" dirty="0"/>
            </a:br>
            <a:endParaRPr lang="en-US" dirty="0">
              <a:latin typeface="Baskerville Old Face" panose="02020602080505020303" pitchFamily="18" charset="0"/>
            </a:endParaRPr>
          </a:p>
        </p:txBody>
      </p:sp>
    </p:spTree>
    <p:extLst>
      <p:ext uri="{BB962C8B-B14F-4D97-AF65-F5344CB8AC3E}">
        <p14:creationId xmlns:p14="http://schemas.microsoft.com/office/powerpoint/2010/main" val="254696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4589077"/>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2019 Highlights (Cont. -- 2)</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Bad faith litigation conduct may be a basis for Chapter 176D/93A liability for an insurer, but the line between “holding an opponent to the rules” and going too far is unsettled</a:t>
            </a:r>
          </a:p>
          <a:p>
            <a:pPr lvl="0"/>
            <a:endParaRPr lang="en-US" dirty="0"/>
          </a:p>
          <a:p>
            <a:pPr marL="742950" lvl="1" indent="-285750">
              <a:buFont typeface="Arial" panose="020B0604020202020204" pitchFamily="34" charset="0"/>
              <a:buChar char="•"/>
            </a:pPr>
            <a:r>
              <a:rPr lang="en-US" u="sng" dirty="0"/>
              <a:t>Quincy Mutual Fire Insurance Company v. Atlantic Specialty Insurance Company,</a:t>
            </a:r>
            <a:r>
              <a:rPr lang="en-US" dirty="0"/>
              <a:t> 2019 U.S. Dist. LEXIS 125927 (D. Mass. July 29, 2019) (Burroughs, J.)</a:t>
            </a:r>
          </a:p>
          <a:p>
            <a:pPr marL="742950" lvl="1" indent="-285750">
              <a:buFont typeface="Arial" panose="020B0604020202020204" pitchFamily="34" charset="0"/>
              <a:buChar char="•"/>
            </a:pPr>
            <a:r>
              <a:rPr lang="en-US" u="sng" dirty="0" err="1"/>
              <a:t>Calandro</a:t>
            </a:r>
            <a:r>
              <a:rPr lang="en-US" u="sng" dirty="0"/>
              <a:t> v. Sedgwick Claims Mgmt. </a:t>
            </a:r>
            <a:r>
              <a:rPr lang="en-US" u="sng" dirty="0" err="1"/>
              <a:t>Servs</a:t>
            </a:r>
            <a:r>
              <a:rPr lang="en-US" u="sng" dirty="0"/>
              <a:t>.</a:t>
            </a:r>
            <a:r>
              <a:rPr lang="en-US" dirty="0"/>
              <a:t>, 919 F.3d 26, 37 (1</a:t>
            </a:r>
            <a:r>
              <a:rPr lang="en-US" baseline="30000" dirty="0"/>
              <a:t>st</a:t>
            </a:r>
            <a:r>
              <a:rPr lang="en-US" dirty="0"/>
              <a:t> Cir. 2019) (excused hardball litigation tactics by the insurer, which withheld the identity of two witnesses, as “hold[</a:t>
            </a:r>
            <a:r>
              <a:rPr lang="en-US" dirty="0" err="1"/>
              <a:t>ing</a:t>
            </a:r>
            <a:r>
              <a:rPr lang="en-US" dirty="0"/>
              <a:t>] its litigation adversary to the rules of discovery”).</a:t>
            </a:r>
            <a:br>
              <a:rPr lang="en-US" dirty="0"/>
            </a:br>
            <a:endParaRPr lang="en-US" dirty="0"/>
          </a:p>
          <a:p>
            <a:r>
              <a:rPr lang="en-US" dirty="0">
                <a:latin typeface="Baskerville Old Face" panose="02020602080505020303" pitchFamily="18" charset="0"/>
              </a:rPr>
              <a:t>		</a:t>
            </a:r>
          </a:p>
        </p:txBody>
      </p:sp>
    </p:spTree>
    <p:extLst>
      <p:ext uri="{BB962C8B-B14F-4D97-AF65-F5344CB8AC3E}">
        <p14:creationId xmlns:p14="http://schemas.microsoft.com/office/powerpoint/2010/main" val="26120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4914166"/>
          </a:xfrm>
          <a:prstGeom prst="rect">
            <a:avLst/>
          </a:prstGeom>
        </p:spPr>
        <p:txBody>
          <a:bodyPr wrap="square">
            <a:spAutoFit/>
          </a:bodyPr>
          <a:lstStyle/>
          <a:p>
            <a:pPr algn="ctr">
              <a:spcAft>
                <a:spcPts val="2000"/>
              </a:spcAft>
            </a:pPr>
            <a:r>
              <a:rPr lang="en-US" b="1" dirty="0">
                <a:latin typeface="Baskerville Old Face" panose="02020602080505020303" pitchFamily="18" charset="0"/>
              </a:rPr>
              <a:t>2019 Highlights (Cont. -- 3)</a:t>
            </a:r>
          </a:p>
          <a:p>
            <a:pPr marL="285750" indent="-285750">
              <a:spcAft>
                <a:spcPts val="2000"/>
              </a:spcAft>
              <a:buFont typeface="Arial" panose="020B0604020202020204" pitchFamily="34" charset="0"/>
              <a:buChar char="•"/>
            </a:pPr>
            <a:r>
              <a:rPr lang="en-US" dirty="0"/>
              <a:t>Obtaining and enforcing a default judgment against the insured may be a mistake that will haunt a third-party claimant when it comes time to pursue insurance coverage</a:t>
            </a:r>
          </a:p>
          <a:p>
            <a:pPr marL="742950" lvl="1" indent="-285750">
              <a:spcAft>
                <a:spcPts val="2000"/>
              </a:spcAft>
              <a:buFont typeface="Arial" panose="020B0604020202020204" pitchFamily="34" charset="0"/>
              <a:buChar char="•"/>
            </a:pPr>
            <a:r>
              <a:rPr lang="en-US" u="sng" dirty="0" err="1"/>
              <a:t>Tiede</a:t>
            </a:r>
            <a:r>
              <a:rPr lang="en-US" u="sng" dirty="0"/>
              <a:t> v. Seneca Specialty Insurance Company</a:t>
            </a:r>
            <a:r>
              <a:rPr lang="en-US" dirty="0"/>
              <a:t>, 2019 U.S. Dist. LEXIS 42185, at *5-7 (D. Mass. Mar. 15, 2019) (default judgment against absent insured prejudiced insurer)</a:t>
            </a:r>
          </a:p>
          <a:p>
            <a:pPr marL="742950" lvl="1" indent="-285750">
              <a:spcAft>
                <a:spcPts val="2000"/>
              </a:spcAft>
              <a:buFont typeface="Arial" panose="020B0604020202020204" pitchFamily="34" charset="0"/>
              <a:buChar char="•"/>
            </a:pPr>
            <a:r>
              <a:rPr lang="en-US" u="sng" dirty="0"/>
              <a:t>Mathews v. Travelers of Mass.</a:t>
            </a:r>
            <a:r>
              <a:rPr lang="en-US" dirty="0"/>
              <a:t>, 2019 R.I. Super. LEXIS 81, at *16-30 (R.I. Super. Ct. June 28, 2019) (a Rhode Island Chapter 176D case analyzing prejudice to insurer from default judgment entered against insured and concluding insurer was prejudiced).</a:t>
            </a:r>
          </a:p>
          <a:p>
            <a:pPr>
              <a:spcAft>
                <a:spcPts val="2000"/>
              </a:spcAft>
            </a:pPr>
            <a:endParaRPr lang="en-US" b="1" dirty="0">
              <a:latin typeface="Baskerville Old Face" panose="02020602080505020303" pitchFamily="18" charset="0"/>
            </a:endParaRPr>
          </a:p>
          <a:p>
            <a:endParaRPr lang="en-US" sz="1400" dirty="0">
              <a:latin typeface="Baskerville Old Face" panose="02020602080505020303" pitchFamily="18" charset="0"/>
            </a:endParaRPr>
          </a:p>
        </p:txBody>
      </p:sp>
    </p:spTree>
    <p:extLst>
      <p:ext uri="{BB962C8B-B14F-4D97-AF65-F5344CB8AC3E}">
        <p14:creationId xmlns:p14="http://schemas.microsoft.com/office/powerpoint/2010/main" val="113208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274257" cy="930448"/>
          </a:xfrm>
          <a:prstGeom prst="rect">
            <a:avLst/>
          </a:prstGeom>
        </p:spPr>
        <p:txBody>
          <a:bodyPr wrap="square">
            <a:spAutoFit/>
          </a:bodyPr>
          <a:lstStyle/>
          <a:p>
            <a:pPr algn="ctr">
              <a:lnSpc>
                <a:spcPct val="107000"/>
              </a:lnSpc>
              <a:spcAft>
                <a:spcPts val="2000"/>
              </a:spcAft>
            </a:pPr>
            <a:r>
              <a:rPr lang="en-US" dirty="0">
                <a:latin typeface="Baskerville Old Face" panose="02020602080505020303" pitchFamily="18" charset="0"/>
              </a:rPr>
              <a:t>.</a:t>
            </a:r>
          </a:p>
          <a:p>
            <a:pPr defTabSz="1196975">
              <a:lnSpc>
                <a:spcPct val="107000"/>
              </a:lnSpc>
              <a:spcAft>
                <a:spcPts val="2000"/>
              </a:spcAft>
            </a:pPr>
            <a:endParaRPr lang="en-US" dirty="0">
              <a:latin typeface="Baskerville Old Face" panose="02020602080505020303" pitchFamily="18" charset="0"/>
            </a:endParaRPr>
          </a:p>
        </p:txBody>
      </p:sp>
      <p:sp>
        <p:nvSpPr>
          <p:cNvPr id="4" name="Rectangle 3"/>
          <p:cNvSpPr/>
          <p:nvPr/>
        </p:nvSpPr>
        <p:spPr>
          <a:xfrm>
            <a:off x="914399" y="764087"/>
            <a:ext cx="7274257" cy="3334246"/>
          </a:xfrm>
          <a:prstGeom prst="rect">
            <a:avLst/>
          </a:prstGeom>
        </p:spPr>
        <p:txBody>
          <a:bodyPr wrap="square">
            <a:spAutoFit/>
          </a:bodyPr>
          <a:lstStyle/>
          <a:p>
            <a:pPr algn="ctr">
              <a:spcAft>
                <a:spcPts val="2000"/>
              </a:spcAft>
            </a:pPr>
            <a:r>
              <a:rPr lang="en-US" b="1" dirty="0">
                <a:latin typeface="Baskerville Old Face" panose="02020602080505020303" pitchFamily="18" charset="0"/>
              </a:rPr>
              <a:t>2019 Highlights (Cont. -- 4)</a:t>
            </a:r>
          </a:p>
          <a:p>
            <a:pPr marL="285750" indent="-285750">
              <a:spcAft>
                <a:spcPts val="2000"/>
              </a:spcAft>
              <a:buFont typeface="Arial" panose="020B0604020202020204" pitchFamily="34" charset="0"/>
              <a:buChar char="•"/>
            </a:pPr>
            <a:r>
              <a:rPr lang="en-US" dirty="0"/>
              <a:t>Plaintiffs must use care settling with the insured in absence of a judgment against the insured</a:t>
            </a:r>
          </a:p>
          <a:p>
            <a:pPr marL="742950" lvl="1" indent="-285750">
              <a:spcAft>
                <a:spcPts val="2000"/>
              </a:spcAft>
              <a:buFont typeface="Arial" panose="020B0604020202020204" pitchFamily="34" charset="0"/>
              <a:buChar char="•"/>
            </a:pPr>
            <a:r>
              <a:rPr lang="en-US" u="sng" dirty="0" err="1"/>
              <a:t>Salvati</a:t>
            </a:r>
            <a:r>
              <a:rPr lang="en-US" u="sng" dirty="0"/>
              <a:t> v. Fireman’s Fund Ins. Company</a:t>
            </a:r>
            <a:r>
              <a:rPr lang="en-US" dirty="0"/>
              <a:t>, 368 F. Supp. 3d 85, 88 (D. Mass. 2019) (no do overs for ineffectively structured settlement)</a:t>
            </a:r>
          </a:p>
          <a:p>
            <a:pPr marL="742950" lvl="1" indent="-285750">
              <a:spcAft>
                <a:spcPts val="2000"/>
              </a:spcAft>
              <a:buFont typeface="Arial" panose="020B0604020202020204" pitchFamily="34" charset="0"/>
              <a:buChar char="•"/>
            </a:pPr>
            <a:r>
              <a:rPr lang="en-US" u="sng" dirty="0" err="1"/>
              <a:t>Salvati</a:t>
            </a:r>
            <a:r>
              <a:rPr lang="en-US" u="sng" dirty="0"/>
              <a:t> v. Am. Ins. Co.</a:t>
            </a:r>
            <a:r>
              <a:rPr lang="en-US" dirty="0"/>
              <a:t>, 855 F.3d 40, 43 (1st Cir. 2017) (no judgment against insured, no duty to indemnify by insurer)</a:t>
            </a:r>
          </a:p>
          <a:p>
            <a:pPr marL="742950" lvl="1" indent="-285750">
              <a:spcAft>
                <a:spcPts val="2000"/>
              </a:spcAft>
              <a:buFont typeface="Arial" panose="020B0604020202020204" pitchFamily="34" charset="0"/>
              <a:buChar char="•"/>
            </a:pPr>
            <a:endParaRPr lang="en-US" dirty="0"/>
          </a:p>
        </p:txBody>
      </p:sp>
    </p:spTree>
    <p:extLst>
      <p:ext uri="{BB962C8B-B14F-4D97-AF65-F5344CB8AC3E}">
        <p14:creationId xmlns:p14="http://schemas.microsoft.com/office/powerpoint/2010/main" val="47597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5501378"/>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rPr>
              <a:t>2019 Highlights (Page 5) </a:t>
            </a:r>
          </a:p>
          <a:p>
            <a:pPr marL="285750" indent="-285750" defTabSz="1143000">
              <a:lnSpc>
                <a:spcPct val="107000"/>
              </a:lnSpc>
              <a:spcAft>
                <a:spcPts val="1000"/>
              </a:spcAft>
              <a:buFont typeface="Arial" panose="020B0604020202020204" pitchFamily="34" charset="0"/>
              <a:buChar char="•"/>
            </a:pPr>
            <a:r>
              <a:rPr lang="en-US" dirty="0">
                <a:latin typeface="Baskerville Old Face" panose="02020602080505020303" pitchFamily="18" charset="0"/>
              </a:rPr>
              <a:t>Insured’s exposure to punitive damages may matter in the bad faith failure to settle calculus, even if such damages are not covered.</a:t>
            </a:r>
          </a:p>
          <a:p>
            <a:pPr marL="742950" lvl="1" indent="-285750" defTabSz="1143000">
              <a:lnSpc>
                <a:spcPct val="107000"/>
              </a:lnSpc>
              <a:spcAft>
                <a:spcPts val="1000"/>
              </a:spcAft>
              <a:buFont typeface="Arial" panose="020B0604020202020204" pitchFamily="34" charset="0"/>
              <a:buChar char="•"/>
            </a:pPr>
            <a:r>
              <a:rPr lang="en-US" u="sng" dirty="0"/>
              <a:t>Williamson-Green v. Interstate Fire &amp; </a:t>
            </a:r>
            <a:r>
              <a:rPr lang="en-US" u="sng" dirty="0" err="1"/>
              <a:t>Cas</a:t>
            </a:r>
            <a:r>
              <a:rPr lang="en-US" u="sng" dirty="0"/>
              <a:t>. Co.</a:t>
            </a:r>
            <a:r>
              <a:rPr lang="en-US" dirty="0"/>
              <a:t>, 2019 Mass. Super. LEXIS 1232 (Mass. Super. Ct. Dec. 18, 2019) (Sanders, J.) (triable issues of fact whether insurer failed to effectuate settlement when liability was reasonably clear, interesting for noting that insurer left insured exposed to claim for punitive damages for which the policy did not provide coverage).</a:t>
            </a:r>
          </a:p>
          <a:p>
            <a:pPr marL="285750" indent="-285750" defTabSz="1143000">
              <a:lnSpc>
                <a:spcPct val="107000"/>
              </a:lnSpc>
              <a:spcAft>
                <a:spcPts val="1000"/>
              </a:spcAft>
              <a:buFont typeface="Arial" panose="020B0604020202020204" pitchFamily="34" charset="0"/>
              <a:buChar char="•"/>
            </a:pPr>
            <a:r>
              <a:rPr lang="en-US" dirty="0">
                <a:latin typeface="Baskerville Old Face" panose="02020602080505020303" pitchFamily="18" charset="0"/>
              </a:rPr>
              <a:t>Beware Appellate Court dicta</a:t>
            </a:r>
          </a:p>
          <a:p>
            <a:pPr marL="742950" lvl="1" indent="-285750" defTabSz="1143000">
              <a:lnSpc>
                <a:spcPct val="107000"/>
              </a:lnSpc>
              <a:spcAft>
                <a:spcPts val="1000"/>
              </a:spcAft>
              <a:buFont typeface="Arial" panose="020B0604020202020204" pitchFamily="34" charset="0"/>
              <a:buChar char="•"/>
            </a:pPr>
            <a:r>
              <a:rPr lang="en-US" u="sng" dirty="0" err="1">
                <a:latin typeface="Baskerville Old Face" panose="02020602080505020303" pitchFamily="18" charset="0"/>
              </a:rPr>
              <a:t>Rawan</a:t>
            </a:r>
            <a:r>
              <a:rPr lang="en-US" dirty="0">
                <a:latin typeface="Baskerville Old Face" panose="02020602080505020303" pitchFamily="18" charset="0"/>
              </a:rPr>
              <a:t> – recalcitrant insured subject to multiple damages?</a:t>
            </a:r>
          </a:p>
          <a:p>
            <a:pPr marL="742950" lvl="1" indent="-285750" defTabSz="1143000">
              <a:lnSpc>
                <a:spcPct val="107000"/>
              </a:lnSpc>
              <a:spcAft>
                <a:spcPts val="1000"/>
              </a:spcAft>
              <a:buFont typeface="Arial" panose="020B0604020202020204" pitchFamily="34" charset="0"/>
              <a:buChar char="•"/>
            </a:pPr>
            <a:r>
              <a:rPr lang="en-US" u="sng" dirty="0"/>
              <a:t>River Farm Realty Trust v. Farm Family </a:t>
            </a:r>
            <a:r>
              <a:rPr lang="en-US" u="sng" dirty="0" err="1"/>
              <a:t>Cas</a:t>
            </a:r>
            <a:r>
              <a:rPr lang="en-US" u="sng" dirty="0"/>
              <a:t>. Ins. Co.</a:t>
            </a:r>
            <a:r>
              <a:rPr lang="en-US" dirty="0"/>
              <a:t>, 943 F.3d 27, 37 (1st Cir. 2019) (more than negligence is required from a M.G.L. </a:t>
            </a:r>
            <a:r>
              <a:rPr lang="en-US" dirty="0" err="1"/>
              <a:t>ch.</a:t>
            </a:r>
            <a:r>
              <a:rPr lang="en-US" dirty="0"/>
              <a:t> 93A – true for Section 11 plaintiff, not for section 9). </a:t>
            </a:r>
            <a:endParaRPr lang="en-US" dirty="0">
              <a:latin typeface="Baskerville Old Face" panose="02020602080505020303" pitchFamily="18" charset="0"/>
            </a:endParaRPr>
          </a:p>
          <a:p>
            <a:pPr defTabSz="1143000">
              <a:lnSpc>
                <a:spcPct val="107000"/>
              </a:lnSpc>
              <a:spcAft>
                <a:spcPts val="1000"/>
              </a:spcAft>
            </a:pPr>
            <a:r>
              <a:rPr lang="en-US" dirty="0">
                <a:latin typeface="Baskerville Old Face" panose="02020602080505020303" pitchFamily="18" charset="0"/>
              </a:rPr>
              <a:t>	</a:t>
            </a:r>
          </a:p>
        </p:txBody>
      </p:sp>
    </p:spTree>
    <p:extLst>
      <p:ext uri="{BB962C8B-B14F-4D97-AF65-F5344CB8AC3E}">
        <p14:creationId xmlns:p14="http://schemas.microsoft.com/office/powerpoint/2010/main" val="90590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355457" cy="5755358"/>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2019 Trends</a:t>
            </a:r>
          </a:p>
          <a:p>
            <a:pPr marL="285750"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Far more insurer decisions than plaintiff decisions in 2019.</a:t>
            </a:r>
          </a:p>
          <a:p>
            <a:pPr marL="742950" lvl="1"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May indicate over enthusiasm by the bar in bringing Chapter 176D claims</a:t>
            </a:r>
          </a:p>
          <a:p>
            <a:pPr marL="742950" lvl="1"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Rawan seems to me to be wrongly decided, but not much quarrel with most of the rest of </a:t>
            </a:r>
            <a:r>
              <a:rPr lang="en-US">
                <a:latin typeface="Baskerville Old Face" panose="02020602080505020303" pitchFamily="18" charset="0"/>
              </a:rPr>
              <a:t>the decisions</a:t>
            </a:r>
            <a:endParaRPr lang="en-US" dirty="0">
              <a:latin typeface="Baskerville Old Face" panose="02020602080505020303" pitchFamily="18" charset="0"/>
            </a:endParaRPr>
          </a:p>
          <a:p>
            <a:pPr marL="285750"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More reported decisions in the federal court than the state.</a:t>
            </a:r>
          </a:p>
          <a:p>
            <a:pPr marL="742950" lvl="1"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Probably a consequence of the insurers’ enthusiasm for removal to federal court</a:t>
            </a:r>
          </a:p>
          <a:p>
            <a:pPr marL="285750"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Very few bad faith cases make it to trial</a:t>
            </a:r>
          </a:p>
          <a:p>
            <a:pPr marL="742950" lvl="1" indent="-285750">
              <a:lnSpc>
                <a:spcPct val="107000"/>
              </a:lnSpc>
              <a:spcAft>
                <a:spcPts val="2000"/>
              </a:spcAft>
              <a:buFont typeface="Arial" panose="020B0604020202020204" pitchFamily="34" charset="0"/>
              <a:buChar char="•"/>
            </a:pPr>
            <a:r>
              <a:rPr lang="en-US" dirty="0">
                <a:latin typeface="Baskerville Old Face" panose="02020602080505020303" pitchFamily="18" charset="0"/>
              </a:rPr>
              <a:t>Power structure still favors the insurance companies	</a:t>
            </a:r>
          </a:p>
          <a:p>
            <a:pPr lvl="1">
              <a:lnSpc>
                <a:spcPct val="107000"/>
              </a:lnSpc>
              <a:spcAft>
                <a:spcPts val="2000"/>
              </a:spcAft>
            </a:pPr>
            <a:endParaRPr lang="en-US" dirty="0">
              <a:latin typeface="Baskerville Old Face" panose="02020602080505020303" pitchFamily="18" charset="0"/>
            </a:endParaRPr>
          </a:p>
        </p:txBody>
      </p:sp>
    </p:spTree>
    <p:extLst>
      <p:ext uri="{BB962C8B-B14F-4D97-AF65-F5344CB8AC3E}">
        <p14:creationId xmlns:p14="http://schemas.microsoft.com/office/powerpoint/2010/main" val="279870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5" y="199574"/>
            <a:ext cx="8773749" cy="6458851"/>
          </a:xfrm>
          <a:prstGeom prst="rect">
            <a:avLst/>
          </a:prstGeom>
        </p:spPr>
      </p:pic>
      <p:sp>
        <p:nvSpPr>
          <p:cNvPr id="5" name="Rectangle 4"/>
          <p:cNvSpPr/>
          <p:nvPr/>
        </p:nvSpPr>
        <p:spPr>
          <a:xfrm>
            <a:off x="914400" y="914400"/>
            <a:ext cx="7412071" cy="4313425"/>
          </a:xfrm>
          <a:prstGeom prst="rect">
            <a:avLst/>
          </a:prstGeom>
        </p:spPr>
        <p:txBody>
          <a:bodyPr wrap="square">
            <a:spAutoFit/>
          </a:bodyPr>
          <a:lstStyle/>
          <a:p>
            <a:pPr algn="ctr">
              <a:lnSpc>
                <a:spcPct val="107000"/>
              </a:lnSpc>
              <a:spcAft>
                <a:spcPts val="2000"/>
              </a:spcAft>
            </a:pPr>
            <a:r>
              <a:rPr lang="en-US" sz="2200" b="1" dirty="0">
                <a:latin typeface="Baskerville Old Face" panose="02020602080505020303" pitchFamily="18" charset="0"/>
                <a:ea typeface="Calibri" panose="020F0502020204030204" pitchFamily="34" charset="0"/>
              </a:rPr>
              <a:t>Questions?</a:t>
            </a:r>
          </a:p>
          <a:p>
            <a:pPr marL="285750" indent="-285750">
              <a:lnSpc>
                <a:spcPct val="107000"/>
              </a:lnSpc>
              <a:spcAft>
                <a:spcPts val="2000"/>
              </a:spcAft>
              <a:buFont typeface="Arial" panose="020B0604020202020204" pitchFamily="34" charset="0"/>
              <a:buChar char="•"/>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a:lnSpc>
                <a:spcPct val="107000"/>
              </a:lnSpc>
              <a:spcAft>
                <a:spcPts val="2000"/>
              </a:spcAft>
            </a:pPr>
            <a:endParaRPr lang="en-US" dirty="0">
              <a:latin typeface="Baskerville Old Face" panose="02020602080505020303" pitchFamily="18" charset="0"/>
            </a:endParaRPr>
          </a:p>
          <a:p>
            <a:pPr marL="285750" indent="-285750">
              <a:lnSpc>
                <a:spcPct val="107000"/>
              </a:lnSpc>
              <a:spcAft>
                <a:spcPts val="2000"/>
              </a:spcAft>
              <a:buFont typeface="Arial" panose="020B0604020202020204" pitchFamily="34" charset="0"/>
              <a:buChar char="•"/>
            </a:pPr>
            <a:endParaRPr lang="en-US" dirty="0">
              <a:latin typeface="Baskerville Old Face" panose="02020602080505020303" pitchFamily="18" charset="0"/>
            </a:endParaRPr>
          </a:p>
          <a:p>
            <a:pPr>
              <a:lnSpc>
                <a:spcPct val="107000"/>
              </a:lnSpc>
              <a:spcAft>
                <a:spcPts val="2000"/>
              </a:spcAft>
            </a:pPr>
            <a:r>
              <a:rPr lang="en-US" dirty="0">
                <a:latin typeface="Baskerville Old Face" panose="02020602080505020303" pitchFamily="18" charset="0"/>
              </a:rPr>
              <a:t>See complete write up at </a:t>
            </a:r>
            <a:r>
              <a:rPr lang="en-US" dirty="0">
                <a:latin typeface="Baskerville Old Face" panose="02020602080505020303" pitchFamily="18" charset="0"/>
                <a:hlinkClick r:id="rId3"/>
              </a:rPr>
              <a:t>https://www.ocmlaw.net/176d-year-in-review-2019-ga/</a:t>
            </a:r>
            <a:r>
              <a:rPr lang="en-US" dirty="0">
                <a:latin typeface="Baskerville Old Face" panose="02020602080505020303" pitchFamily="18" charset="0"/>
              </a:rPr>
              <a:t> </a:t>
            </a:r>
          </a:p>
          <a:p>
            <a:pPr marL="742950" lvl="1" indent="-285750">
              <a:lnSpc>
                <a:spcPct val="107000"/>
              </a:lnSpc>
              <a:spcAft>
                <a:spcPts val="2000"/>
              </a:spcAft>
              <a:buFont typeface="Arial" panose="020B0604020202020204" pitchFamily="34" charset="0"/>
              <a:buChar char="•"/>
            </a:pPr>
            <a:endParaRPr lang="en-US" dirty="0">
              <a:latin typeface="Baskerville Old Face" panose="02020602080505020303" pitchFamily="18" charset="0"/>
            </a:endParaRPr>
          </a:p>
        </p:txBody>
      </p:sp>
      <p:pic>
        <p:nvPicPr>
          <p:cNvPr id="4" name="Picture 3" descr="A person wearing a suit and tie&#10;&#10;Description automatically generated">
            <a:extLst>
              <a:ext uri="{FF2B5EF4-FFF2-40B4-BE49-F238E27FC236}">
                <a16:creationId xmlns:a16="http://schemas.microsoft.com/office/drawing/2014/main" id="{433C4056-E600-4702-9F92-4D6CD8BD1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191" y="2108469"/>
            <a:ext cx="1499616" cy="1548384"/>
          </a:xfrm>
          <a:prstGeom prst="rect">
            <a:avLst/>
          </a:prstGeom>
        </p:spPr>
      </p:pic>
    </p:spTree>
    <p:extLst>
      <p:ext uri="{BB962C8B-B14F-4D97-AF65-F5344CB8AC3E}">
        <p14:creationId xmlns:p14="http://schemas.microsoft.com/office/powerpoint/2010/main" val="732174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834</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Baskerville Old Face</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dc:creator>
  <cp:lastModifiedBy>Sean Carnathan</cp:lastModifiedBy>
  <cp:revision>48</cp:revision>
  <dcterms:created xsi:type="dcterms:W3CDTF">2017-02-06T20:48:20Z</dcterms:created>
  <dcterms:modified xsi:type="dcterms:W3CDTF">2020-04-09T13:33:03Z</dcterms:modified>
</cp:coreProperties>
</file>