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57" r:id="rId11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>
        <p:scale>
          <a:sx n="83" d="100"/>
          <a:sy n="83" d="100"/>
        </p:scale>
        <p:origin x="25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5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7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0022-1A02-460E-A73C-CD1D2CDEFD4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5E14-8464-4402-B14A-895B5045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3707" y="1353192"/>
            <a:ext cx="7465325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2C5444"/>
                </a:solidFill>
                <a:latin typeface="Baskerville Old Face" panose="02020602080505020303" pitchFamily="18" charset="0"/>
              </a:rPr>
              <a:t>Tuesday, March 24, 2020</a:t>
            </a:r>
          </a:p>
          <a:p>
            <a:pPr>
              <a:lnSpc>
                <a:spcPts val="5800"/>
              </a:lnSpc>
            </a:pPr>
            <a:r>
              <a:rPr lang="en-US" sz="5600">
                <a:latin typeface="Baskerville Old Face" panose="02020602080505020303" pitchFamily="18" charset="0"/>
              </a:rPr>
              <a:t>Understanding</a:t>
            </a:r>
          </a:p>
          <a:p>
            <a:pPr>
              <a:lnSpc>
                <a:spcPts val="5800"/>
              </a:lnSpc>
            </a:pPr>
            <a:r>
              <a:rPr lang="en-US" sz="5600">
                <a:latin typeface="Baskerville Old Face" panose="02020602080505020303" pitchFamily="18" charset="0"/>
              </a:rPr>
              <a:t>Consent-to-Settle</a:t>
            </a:r>
            <a:endParaRPr lang="en-US" sz="5600" dirty="0">
              <a:latin typeface="Baskerville Old Face" panose="02020602080505020303" pitchFamily="18" charset="0"/>
            </a:endParaRPr>
          </a:p>
          <a:p>
            <a:pPr>
              <a:lnSpc>
                <a:spcPts val="5800"/>
              </a:lnSpc>
            </a:pPr>
            <a:r>
              <a:rPr lang="en-US" sz="5600" dirty="0">
                <a:latin typeface="Baskerville Old Face" panose="02020602080505020303" pitchFamily="18" charset="0"/>
              </a:rPr>
              <a:t>Clauses in Professional Liability Policies</a:t>
            </a:r>
          </a:p>
          <a:p>
            <a:pPr>
              <a:spcAft>
                <a:spcPts val="1000"/>
              </a:spcAft>
            </a:pPr>
            <a:r>
              <a:rPr lang="en-US" sz="2400" b="1" dirty="0">
                <a:latin typeface="Baskerville Old Face" panose="02020602080505020303" pitchFamily="18" charset="0"/>
              </a:rPr>
              <a:t>Presented by Sean T. Carnathan</a:t>
            </a:r>
          </a:p>
          <a:p>
            <a:pPr marL="2511425" indent="-219075"/>
            <a:r>
              <a:rPr lang="en-US" dirty="0">
                <a:solidFill>
                  <a:srgbClr val="2C5444"/>
                </a:solidFill>
                <a:latin typeface="Baskerville Old Face" panose="02020602080505020303" pitchFamily="18" charset="0"/>
              </a:rPr>
              <a:t>Author, </a:t>
            </a:r>
            <a:r>
              <a:rPr lang="en-US" u="sng" dirty="0">
                <a:solidFill>
                  <a:srgbClr val="2C5444"/>
                </a:solidFill>
                <a:latin typeface="Baskerville Old Face" panose="02020602080505020303" pitchFamily="18" charset="0"/>
              </a:rPr>
              <a:t>Massachusetts Bad Faith Insurance Litigation</a:t>
            </a:r>
            <a:r>
              <a:rPr lang="en-US" dirty="0">
                <a:solidFill>
                  <a:srgbClr val="2C5444"/>
                </a:solidFill>
                <a:latin typeface="Baskerville Old Face" panose="02020602080505020303" pitchFamily="18" charset="0"/>
              </a:rPr>
              <a:t> (2d ed. 2020, Lawyers Weekly Books)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5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130" y="616226"/>
            <a:ext cx="757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Plaintiff’s Uphill Battle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010" y="2577308"/>
            <a:ext cx="39301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sz="1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algn="ctr">
              <a:spcAft>
                <a:spcPts val="600"/>
              </a:spcAft>
            </a:pPr>
            <a:endParaRPr lang="en-US" sz="17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1700" b="1" u="sng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Rawan</a:t>
            </a:r>
            <a:r>
              <a:rPr lang="en-US" sz="17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is a Pro Insurance Industry Decision that dishonors the plain language of Chapter 176D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274257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</a:rPr>
              <a:t>Three Key Takeaways:  </a:t>
            </a:r>
            <a:r>
              <a:rPr lang="fr-FR" sz="2200" b="1" u="sng" dirty="0" err="1">
                <a:latin typeface="Baskerville Old Face" panose="02020602080505020303" pitchFamily="18" charset="0"/>
              </a:rPr>
              <a:t>Rawan</a:t>
            </a:r>
            <a:r>
              <a:rPr lang="fr-FR" sz="2200" b="1" u="sng" dirty="0">
                <a:latin typeface="Baskerville Old Face" panose="02020602080505020303" pitchFamily="18" charset="0"/>
              </a:rPr>
              <a:t> v. Continental Cas. Co.</a:t>
            </a:r>
            <a:r>
              <a:rPr lang="fr-FR" sz="2200" b="1" dirty="0">
                <a:latin typeface="Baskerville Old Face" panose="02020602080505020303" pitchFamily="18" charset="0"/>
              </a:rPr>
              <a:t>, 483 Mass. 654, 655 (2019).</a:t>
            </a:r>
            <a:endParaRPr lang="en-US" sz="2200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(1)	Consent-to-Settle Clauses Do Not Violate Chapter 176D, At Least 	with regard to Professional Liability Policies for Professions where 	Liability Insurance is Optional</a:t>
            </a:r>
            <a:br>
              <a:rPr lang="en-US" b="1" dirty="0">
                <a:latin typeface="Baskerville Old Face" panose="02020602080505020303" pitchFamily="18" charset="0"/>
              </a:rPr>
            </a:br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(2)	There is Still Room to Challenge Consent-to-Settle Clauses in 	Situations where Liability Insurance is Mandatory (e.g., physicians)</a:t>
            </a:r>
            <a:br>
              <a:rPr lang="en-US" b="1" dirty="0">
                <a:latin typeface="Baskerville Old Face" panose="02020602080505020303" pitchFamily="18" charset="0"/>
              </a:rPr>
            </a:br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(3)	The SJC Got it Wrong – They are right because they are final; they 	are not final because they are right.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8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27425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Baskerville Old Face" panose="02020602080505020303" pitchFamily="18" charset="0"/>
              </a:rPr>
              <a:t>The Tension – Statute v. Contract </a:t>
            </a:r>
          </a:p>
          <a:p>
            <a:endParaRPr lang="en-US" sz="2200" b="1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Chapter 176D, Subsection 3(9)(f) obligates insurance companies in Massachusetts to settle claims where liability is reasonably clear</a:t>
            </a:r>
          </a:p>
          <a:p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That means reasonably clear: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(1)	Coverage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(2)	Liability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askerville Old Face" panose="02020602080505020303" pitchFamily="18" charset="0"/>
              </a:rPr>
              <a:t>(3)	Damages</a:t>
            </a:r>
          </a:p>
          <a:p>
            <a:pPr>
              <a:spcAft>
                <a:spcPts val="1000"/>
              </a:spcAft>
            </a:pPr>
            <a:r>
              <a:rPr lang="en-US" b="1" dirty="0">
                <a:latin typeface="Baskerville Old Face" panose="02020602080505020303" pitchFamily="18" charset="0"/>
              </a:rPr>
              <a:t>Professional Liability Policies often contain “consent-to-settle” clauses, which preclude the insurance company from settling a claim without the insured’s consent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askerville Old Face" panose="02020602080505020303" pitchFamily="18" charset="0"/>
              </a:rPr>
              <a:t>So what happens if liability is reasonable clear but the </a:t>
            </a:r>
            <a:r>
              <a:rPr lang="en-US" u="sng" dirty="0">
                <a:latin typeface="Baskerville Old Face" panose="02020602080505020303" pitchFamily="18" charset="0"/>
              </a:rPr>
              <a:t>insured</a:t>
            </a:r>
            <a:r>
              <a:rPr lang="en-US" dirty="0">
                <a:latin typeface="Baskerville Old Face" panose="02020602080505020303" pitchFamily="18" charset="0"/>
              </a:rPr>
              <a:t> unreasonably withholds consent for the insurer to settle?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4696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274257" cy="371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The Rule in Massachusetts after the SJC Decision in </a:t>
            </a:r>
            <a:r>
              <a:rPr lang="en-US" sz="2200" b="1" u="sng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Rawan</a:t>
            </a: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:</a:t>
            </a:r>
          </a:p>
          <a:p>
            <a:pPr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An insurer who does not make a settlement offer when liability is reasonably clear because its insured refuses to consent under a consent-to-settle clause does not violate Chapter 176D, at least in cases involving voluntary professional liability coverage</a:t>
            </a:r>
          </a:p>
          <a:p>
            <a:pPr marL="457200"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“[C]</a:t>
            </a:r>
            <a:r>
              <a:rPr lang="en-US" dirty="0" err="1">
                <a:latin typeface="Baskerville Old Face" panose="02020602080505020303" pitchFamily="18" charset="0"/>
              </a:rPr>
              <a:t>onsent</a:t>
            </a:r>
            <a:r>
              <a:rPr lang="en-US" dirty="0">
                <a:latin typeface="Baskerville Old Face" panose="02020602080505020303" pitchFamily="18" charset="0"/>
              </a:rPr>
              <a:t>-to-settle provisions are valid under Massachusetts law, and . . . an insurer’s duty to effectuate a prompt, fair and equitable settlement under § 3(9)(f) does not require the insurer to violate a consent-to-settle provision, even when liability has been clearly established.” </a:t>
            </a:r>
          </a:p>
          <a:p>
            <a:pPr>
              <a:spcAft>
                <a:spcPts val="2000"/>
              </a:spcAft>
            </a:pPr>
            <a:r>
              <a:rPr lang="en-US" u="sng" dirty="0" err="1">
                <a:latin typeface="Baskerville Old Face" panose="02020602080505020303" pitchFamily="18" charset="0"/>
              </a:rPr>
              <a:t>Rawan</a:t>
            </a:r>
            <a:r>
              <a:rPr lang="en-US" dirty="0">
                <a:latin typeface="Baskerville Old Face" panose="02020602080505020303" pitchFamily="18" charset="0"/>
              </a:rPr>
              <a:t>, 483 Mass. at 671.</a:t>
            </a:r>
          </a:p>
        </p:txBody>
      </p:sp>
    </p:spTree>
    <p:extLst>
      <p:ext uri="{BB962C8B-B14F-4D97-AF65-F5344CB8AC3E}">
        <p14:creationId xmlns:p14="http://schemas.microsoft.com/office/powerpoint/2010/main" val="2612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274257" cy="533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The </a:t>
            </a:r>
            <a:r>
              <a:rPr lang="en-US" sz="2200" b="1" u="sng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Rawan</a:t>
            </a: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 Rationale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(1)	The Court emphasized freedom of contract with regard to voluntary 	insurance coverage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(2)	Consent-to-settle clauses predated Chapter 176D but the legislature 	did not explicitly prohibit them.   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(3)	Professional liability coverage is optional (for engineers such as the 	defendant here), and that consent-to-settle clauses encourage 	professionals to carry coverage by “including the important 	protection of a professional’s reputation and good will.”   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(4)	Chapter 176D was originally intended to “address the obligations of 	insurers towards insureds” and that the 1979 amendment expanding 	the universe of plaintiffs under M.G.L. </a:t>
            </a:r>
            <a:r>
              <a:rPr lang="en-US" dirty="0" err="1">
                <a:latin typeface="Baskerville Old Face" panose="02020602080505020303" pitchFamily="18" charset="0"/>
              </a:rPr>
              <a:t>ch.</a:t>
            </a:r>
            <a:r>
              <a:rPr lang="en-US" dirty="0">
                <a:latin typeface="Baskerville Old Face" panose="02020602080505020303" pitchFamily="18" charset="0"/>
              </a:rPr>
              <a:t> 93A to include third-	party claimants was not intended to prohibit consent-to-settle 	clauses.</a:t>
            </a:r>
          </a:p>
        </p:txBody>
      </p:sp>
    </p:spTree>
    <p:extLst>
      <p:ext uri="{BB962C8B-B14F-4D97-AF65-F5344CB8AC3E}">
        <p14:creationId xmlns:p14="http://schemas.microsoft.com/office/powerpoint/2010/main" val="27474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274257" cy="4957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Some Room to Argue for a Different Result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	The Court’s emphasis on freedom of contract and the voluntary nature of liability insurance for engineers leaves some room to argue for a different result where liability insurance is mandatory.</a:t>
            </a:r>
          </a:p>
          <a:p>
            <a:pPr defTabSz="1196975">
              <a:lnSpc>
                <a:spcPct val="107000"/>
              </a:lnSpc>
              <a:spcAft>
                <a:spcPts val="2000"/>
              </a:spcAft>
            </a:pPr>
            <a:r>
              <a:rPr lang="en-US" b="1" dirty="0">
                <a:solidFill>
                  <a:srgbClr val="2C5444"/>
                </a:solidFill>
                <a:latin typeface="Baskerville Old Face" panose="02020602080505020303" pitchFamily="18" charset="0"/>
              </a:rPr>
              <a:t>Examples:	</a:t>
            </a:r>
            <a:r>
              <a:rPr lang="en-US" b="1" dirty="0">
                <a:latin typeface="Baskerville Old Face" panose="02020602080505020303" pitchFamily="18" charset="0"/>
              </a:rPr>
              <a:t>Doctors</a:t>
            </a:r>
            <a:r>
              <a:rPr lang="en-US" dirty="0">
                <a:latin typeface="Baskerville Old Face" panose="02020602080505020303" pitchFamily="18" charset="0"/>
              </a:rPr>
              <a:t>		M.G.L. </a:t>
            </a:r>
            <a:r>
              <a:rPr lang="en-US" dirty="0" err="1">
                <a:latin typeface="Baskerville Old Face" panose="02020602080505020303" pitchFamily="18" charset="0"/>
              </a:rPr>
              <a:t>ch.</a:t>
            </a:r>
            <a:r>
              <a:rPr lang="en-US" dirty="0">
                <a:latin typeface="Baskerville Old Face" panose="02020602080505020303" pitchFamily="18" charset="0"/>
              </a:rPr>
              <a:t> 112, § 2; 243 C.M.R. § 			2.07(16)</a:t>
            </a:r>
            <a:endParaRPr lang="en-US" b="1" dirty="0">
              <a:latin typeface="Baskerville Old Face" panose="02020602080505020303" pitchFamily="18" charset="0"/>
            </a:endParaRPr>
          </a:p>
          <a:p>
            <a:pPr defTabSz="1196975">
              <a:lnSpc>
                <a:spcPct val="107000"/>
              </a:lnSpc>
              <a:spcAft>
                <a:spcPts val="2000"/>
              </a:spcAft>
            </a:pPr>
            <a:r>
              <a:rPr lang="en-US" b="1" dirty="0">
                <a:latin typeface="Baskerville Old Face" panose="02020602080505020303" pitchFamily="18" charset="0"/>
              </a:rPr>
              <a:t>	Home Inspectors</a:t>
            </a:r>
            <a:r>
              <a:rPr lang="en-US" dirty="0">
                <a:latin typeface="Baskerville Old Face" panose="02020602080505020303" pitchFamily="18" charset="0"/>
              </a:rPr>
              <a:t>	266 C.M.R. § 3.04</a:t>
            </a:r>
          </a:p>
          <a:p>
            <a:pPr defTabSz="1196975"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	</a:t>
            </a:r>
            <a:r>
              <a:rPr lang="en-US" b="1" dirty="0">
                <a:latin typeface="Baskerville Old Face" panose="02020602080505020303" pitchFamily="18" charset="0"/>
              </a:rPr>
              <a:t>NOT Lawyers</a:t>
            </a:r>
            <a:r>
              <a:rPr lang="en-US" dirty="0">
                <a:latin typeface="Baskerville Old Face" panose="02020602080505020303" pitchFamily="18" charset="0"/>
              </a:rPr>
              <a:t>	Go figure</a:t>
            </a:r>
          </a:p>
          <a:p>
            <a:pPr defTabSz="1196975"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	Given the Court’s outcome in </a:t>
            </a:r>
            <a:r>
              <a:rPr lang="en-US" u="sng" dirty="0" err="1">
                <a:latin typeface="Baskerville Old Face" panose="02020602080505020303" pitchFamily="18" charset="0"/>
              </a:rPr>
              <a:t>Rawan</a:t>
            </a:r>
            <a:r>
              <a:rPr lang="en-US" dirty="0">
                <a:latin typeface="Baskerville Old Face" panose="02020602080505020303" pitchFamily="18" charset="0"/>
              </a:rPr>
              <a:t>, however, that may be an uphill battle.</a:t>
            </a:r>
          </a:p>
          <a:p>
            <a:pPr defTabSz="1196975">
              <a:lnSpc>
                <a:spcPct val="107000"/>
              </a:lnSpc>
              <a:spcAft>
                <a:spcPts val="2000"/>
              </a:spcAft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412071" cy="4908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</a:rPr>
              <a:t>Why the SJC is Wrong </a:t>
            </a:r>
          </a:p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They are right because they are final.</a:t>
            </a:r>
          </a:p>
          <a:p>
            <a:pPr defTabSz="1143000">
              <a:lnSpc>
                <a:spcPct val="107000"/>
              </a:lnSpc>
              <a:spcAft>
                <a:spcPts val="1000"/>
              </a:spcAft>
            </a:pPr>
            <a:r>
              <a:rPr lang="en-US" dirty="0">
                <a:latin typeface="Baskerville Old Face" panose="02020602080505020303" pitchFamily="18" charset="0"/>
              </a:rPr>
              <a:t>(1)	Emphasis on freedom of contract reminiscent of the discredited 	rationale in the majority decision of </a:t>
            </a:r>
            <a:r>
              <a:rPr lang="en-US" u="sng" dirty="0" err="1">
                <a:latin typeface="Baskerville Old Face" panose="02020602080505020303" pitchFamily="18" charset="0"/>
              </a:rPr>
              <a:t>Lochner</a:t>
            </a:r>
            <a:r>
              <a:rPr lang="en-US" u="sng" dirty="0">
                <a:latin typeface="Baskerville Old Face" panose="02020602080505020303" pitchFamily="18" charset="0"/>
              </a:rPr>
              <a:t> v. New York</a:t>
            </a:r>
            <a:r>
              <a:rPr lang="en-US" dirty="0">
                <a:latin typeface="Baskerville Old Face" panose="02020602080505020303" pitchFamily="18" charset="0"/>
              </a:rPr>
              <a:t>, 198 	U.S. 45 (1905) (striking down law protecting bakers from working 	more than 10 hours a day or 60 hours a week on freedom of 	contract grounds).</a:t>
            </a:r>
          </a:p>
          <a:p>
            <a:pPr defTabSz="1143000">
              <a:lnSpc>
                <a:spcPct val="107000"/>
              </a:lnSpc>
              <a:spcAft>
                <a:spcPts val="1000"/>
              </a:spcAft>
            </a:pPr>
            <a:r>
              <a:rPr lang="en-US" dirty="0">
                <a:latin typeface="Baskerville Old Face" panose="02020602080505020303" pitchFamily="18" charset="0"/>
              </a:rPr>
              <a:t>(2)	Rationale that consent-to-settle clause are needed to encourage 	professionals to carry insurance is make weight</a:t>
            </a:r>
          </a:p>
          <a:p>
            <a:pPr defTabSz="1143000">
              <a:lnSpc>
                <a:spcPct val="107000"/>
              </a:lnSpc>
              <a:spcAft>
                <a:spcPts val="1000"/>
              </a:spcAft>
            </a:pPr>
            <a:r>
              <a:rPr lang="en-US" dirty="0">
                <a:latin typeface="Baskerville Old Face" panose="02020602080505020303" pitchFamily="18" charset="0"/>
              </a:rPr>
              <a:t>(3)	Legislative history analysis disregards the plain language of the 	statute – you don’t do legislative history unless the statute is 	ambiguous and this one is not</a:t>
            </a:r>
          </a:p>
          <a:p>
            <a:pPr defTabSz="1143000">
              <a:lnSpc>
                <a:spcPct val="107000"/>
              </a:lnSpc>
              <a:spcAft>
                <a:spcPts val="1000"/>
              </a:spcAft>
            </a:pPr>
            <a:r>
              <a:rPr lang="en-US" dirty="0">
                <a:latin typeface="Baskerville Old Face" panose="020206020805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590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412071" cy="325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“Hard Cases Make Bad Law”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The facts did not make this a great test case for whether consent-to-settle clauses are lawful, and the SJC could easily have decided the case without reaching the overarching question.</a:t>
            </a:r>
          </a:p>
          <a:p>
            <a:pPr marL="285750" indent="-285750">
              <a:lnSpc>
                <a:spcPct val="107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Although liability was a lock, damages were a moving target.</a:t>
            </a:r>
          </a:p>
          <a:p>
            <a:pPr marL="285750" indent="-285750">
              <a:lnSpc>
                <a:spcPct val="107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The trial court awarded Chapter 93A damages against the insured.</a:t>
            </a:r>
          </a:p>
          <a:p>
            <a:pPr marL="285750" indent="-285750">
              <a:lnSpc>
                <a:spcPct val="107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The insurer and insured paid promptly after judgment entered.</a:t>
            </a:r>
          </a:p>
        </p:txBody>
      </p:sp>
    </p:spTree>
    <p:extLst>
      <p:ext uri="{BB962C8B-B14F-4D97-AF65-F5344CB8AC3E}">
        <p14:creationId xmlns:p14="http://schemas.microsoft.com/office/powerpoint/2010/main" val="279870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99574"/>
            <a:ext cx="8773749" cy="6458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914400"/>
            <a:ext cx="7412071" cy="385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0"/>
              </a:spcAft>
            </a:pPr>
            <a:r>
              <a:rPr lang="en-US" sz="2200" b="1" dirty="0">
                <a:latin typeface="Baskerville Old Face" panose="02020602080505020303" pitchFamily="18" charset="0"/>
                <a:ea typeface="Calibri" panose="020F0502020204030204" pitchFamily="34" charset="0"/>
              </a:rPr>
              <a:t>Residual Duties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en-US" dirty="0">
                <a:latin typeface="Baskerville Old Face" panose="02020602080505020303" pitchFamily="18" charset="0"/>
              </a:rPr>
              <a:t>The SJC’s “residual duties” of the insurer in consent-to-settle cases are cold comfort to the third-party claimant.</a:t>
            </a:r>
          </a:p>
          <a:p>
            <a:pPr marL="285750" indent="-285750">
              <a:lnSpc>
                <a:spcPct val="107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Recalcitrant insured’s refusal to settle may sever proximate cause where insurer fails to investigate properly or communicate openly.  Court found that here – problematic conduct that “did the plaintiff no harm”</a:t>
            </a:r>
          </a:p>
          <a:p>
            <a:pPr marL="285750" indent="-285750">
              <a:lnSpc>
                <a:spcPct val="107000"/>
              </a:lnSpc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Potential awards against professionals are no use to the plaintiff if the defendant lacks funds to make good on a judgment.</a:t>
            </a:r>
          </a:p>
          <a:p>
            <a:pPr>
              <a:lnSpc>
                <a:spcPct val="107000"/>
              </a:lnSpc>
              <a:spcAft>
                <a:spcPts val="2000"/>
              </a:spcAft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4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890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Calibri</vt:lpstr>
      <vt:lpstr>Baskerville Old 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</dc:creator>
  <cp:lastModifiedBy>Sean Carnathan</cp:lastModifiedBy>
  <cp:revision>38</cp:revision>
  <dcterms:created xsi:type="dcterms:W3CDTF">2017-02-06T20:48:20Z</dcterms:created>
  <dcterms:modified xsi:type="dcterms:W3CDTF">2020-03-18T19:07:34Z</dcterms:modified>
</cp:coreProperties>
</file>