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60" r:id="rId3"/>
    <p:sldId id="274" r:id="rId4"/>
    <p:sldId id="259" r:id="rId5"/>
    <p:sldId id="272" r:id="rId6"/>
    <p:sldId id="265" r:id="rId7"/>
    <p:sldId id="261" r:id="rId8"/>
    <p:sldId id="263" r:id="rId9"/>
    <p:sldId id="270" r:id="rId10"/>
    <p:sldId id="264" r:id="rId11"/>
    <p:sldId id="271" r:id="rId12"/>
    <p:sldId id="273" r:id="rId13"/>
    <p:sldId id="268" r:id="rId14"/>
    <p:sldId id="269" r:id="rId15"/>
    <p:sldId id="266" r:id="rId16"/>
  </p:sldIdLst>
  <p:sldSz cx="9144000" cy="6858000" type="screen4x3"/>
  <p:notesSz cx="6858000" cy="9144000"/>
  <p:embeddedFontLst>
    <p:embeddedFont>
      <p:font typeface="Baskerville Old Face" panose="02020602080505020303" pitchFamily="18"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p:normalViewPr>
  <p:slideViewPr>
    <p:cSldViewPr snapToGrid="0">
      <p:cViewPr varScale="1">
        <p:scale>
          <a:sx n="118" d="100"/>
          <a:sy n="118" d="100"/>
        </p:scale>
        <p:origin x="150" y="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420022-1A02-460E-A73C-CD1D2CDEFD4E}"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4107746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420022-1A02-460E-A73C-CD1D2CDEFD4E}"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111645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420022-1A02-460E-A73C-CD1D2CDEFD4E}"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348159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420022-1A02-460E-A73C-CD1D2CDEFD4E}"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295081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420022-1A02-460E-A73C-CD1D2CDEFD4E}"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82484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420022-1A02-460E-A73C-CD1D2CDEFD4E}"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3211697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420022-1A02-460E-A73C-CD1D2CDEFD4E}" type="datetimeFigureOut">
              <a:rPr lang="en-US" smtClean="0"/>
              <a:t>6/24/2020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24090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420022-1A02-460E-A73C-CD1D2CDEFD4E}" type="datetimeFigureOut">
              <a:rPr lang="en-US" smtClean="0"/>
              <a:t>6/24/2020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271767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20022-1A02-460E-A73C-CD1D2CDEFD4E}" type="datetimeFigureOut">
              <a:rPr lang="en-US" smtClean="0"/>
              <a:t>6/24/2020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268150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420022-1A02-460E-A73C-CD1D2CDEFD4E}"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46394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420022-1A02-460E-A73C-CD1D2CDEFD4E}"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270378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20022-1A02-460E-A73C-CD1D2CDEFD4E}" type="datetimeFigureOut">
              <a:rPr lang="en-US" smtClean="0"/>
              <a:t>6/24/2020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A5E14-8464-4402-B14A-895B5045A7E6}" type="slidenum">
              <a:rPr lang="en-US" smtClean="0"/>
              <a:t>‹#›</a:t>
            </a:fld>
            <a:endParaRPr lang="en-US"/>
          </a:p>
        </p:txBody>
      </p:sp>
    </p:spTree>
    <p:extLst>
      <p:ext uri="{BB962C8B-B14F-4D97-AF65-F5344CB8AC3E}">
        <p14:creationId xmlns:p14="http://schemas.microsoft.com/office/powerpoint/2010/main" val="2260551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ocmlaw.net/webinar-archive/"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5" y="199574"/>
            <a:ext cx="8773749" cy="6458851"/>
          </a:xfrm>
          <a:prstGeom prst="rect">
            <a:avLst/>
          </a:prstGeom>
        </p:spPr>
      </p:pic>
      <p:sp>
        <p:nvSpPr>
          <p:cNvPr id="5" name="Rectangle 4"/>
          <p:cNvSpPr/>
          <p:nvPr/>
        </p:nvSpPr>
        <p:spPr>
          <a:xfrm>
            <a:off x="1173707" y="1353192"/>
            <a:ext cx="7465325" cy="4934684"/>
          </a:xfrm>
          <a:prstGeom prst="rect">
            <a:avLst/>
          </a:prstGeom>
        </p:spPr>
        <p:txBody>
          <a:bodyPr wrap="square">
            <a:spAutoFit/>
          </a:bodyPr>
          <a:lstStyle/>
          <a:p>
            <a:pPr>
              <a:spcAft>
                <a:spcPts val="600"/>
              </a:spcAft>
            </a:pPr>
            <a:r>
              <a:rPr lang="en-US" sz="2400" dirty="0">
                <a:solidFill>
                  <a:srgbClr val="2C5444"/>
                </a:solidFill>
                <a:latin typeface="Baskerville Old Face" panose="02020602080505020303" pitchFamily="18" charset="0"/>
              </a:rPr>
              <a:t>Wednesday, June 24, 2020</a:t>
            </a:r>
          </a:p>
          <a:p>
            <a:pPr>
              <a:lnSpc>
                <a:spcPts val="5800"/>
              </a:lnSpc>
            </a:pPr>
            <a:r>
              <a:rPr lang="en-US" sz="5600" dirty="0">
                <a:latin typeface="Baskerville Old Face" panose="02020602080505020303" pitchFamily="18" charset="0"/>
              </a:rPr>
              <a:t>The Insurer’s Duty</a:t>
            </a:r>
          </a:p>
          <a:p>
            <a:pPr>
              <a:lnSpc>
                <a:spcPts val="5800"/>
              </a:lnSpc>
            </a:pPr>
            <a:r>
              <a:rPr lang="en-US" sz="5600" dirty="0">
                <a:latin typeface="Baskerville Old Face" panose="02020602080505020303" pitchFamily="18" charset="0"/>
              </a:rPr>
              <a:t>To Settle Uncovered</a:t>
            </a:r>
          </a:p>
          <a:p>
            <a:pPr>
              <a:lnSpc>
                <a:spcPts val="5800"/>
              </a:lnSpc>
            </a:pPr>
            <a:r>
              <a:rPr lang="en-US" sz="5600" dirty="0">
                <a:latin typeface="Baskerville Old Face" panose="02020602080505020303" pitchFamily="18" charset="0"/>
              </a:rPr>
              <a:t>Claims</a:t>
            </a:r>
          </a:p>
          <a:p>
            <a:pPr>
              <a:lnSpc>
                <a:spcPts val="5800"/>
              </a:lnSpc>
            </a:pPr>
            <a:endParaRPr lang="en-US" sz="5600" dirty="0">
              <a:latin typeface="Baskerville Old Face" panose="02020602080505020303" pitchFamily="18" charset="0"/>
            </a:endParaRPr>
          </a:p>
          <a:p>
            <a:pPr>
              <a:spcAft>
                <a:spcPts val="1000"/>
              </a:spcAft>
            </a:pPr>
            <a:r>
              <a:rPr lang="en-US" sz="2400" b="1" dirty="0">
                <a:latin typeface="Baskerville Old Face" panose="02020602080505020303" pitchFamily="18" charset="0"/>
              </a:rPr>
              <a:t>Presented by Sean T. Carnathan      </a:t>
            </a:r>
          </a:p>
          <a:p>
            <a:pPr marL="2511425" indent="-219075"/>
            <a:r>
              <a:rPr lang="en-US" dirty="0">
                <a:solidFill>
                  <a:srgbClr val="2C5444"/>
                </a:solidFill>
                <a:latin typeface="Baskerville Old Face" panose="02020602080505020303" pitchFamily="18" charset="0"/>
              </a:rPr>
              <a:t>Author, </a:t>
            </a:r>
            <a:r>
              <a:rPr lang="en-US" u="sng" dirty="0">
                <a:solidFill>
                  <a:srgbClr val="2C5444"/>
                </a:solidFill>
                <a:latin typeface="Baskerville Old Face" panose="02020602080505020303" pitchFamily="18" charset="0"/>
              </a:rPr>
              <a:t>Massachusetts Bad Faith Insurance Litigation</a:t>
            </a:r>
            <a:r>
              <a:rPr lang="en-US" dirty="0">
                <a:solidFill>
                  <a:srgbClr val="2C5444"/>
                </a:solidFill>
                <a:latin typeface="Baskerville Old Face" panose="02020602080505020303" pitchFamily="18" charset="0"/>
              </a:rPr>
              <a:t> (2d ed. 2020, Lawyers Weekly Books)</a:t>
            </a:r>
          </a:p>
          <a:p>
            <a:endParaRPr lang="en-US" sz="2400" dirty="0">
              <a:latin typeface="Baskerville Old Face" panose="02020602080505020303" pitchFamily="18" charset="0"/>
            </a:endParaRPr>
          </a:p>
        </p:txBody>
      </p:sp>
      <p:pic>
        <p:nvPicPr>
          <p:cNvPr id="4" name="Picture 3" descr="A person wearing a suit and tie&#10;&#10;Description automatically generated">
            <a:extLst>
              <a:ext uri="{FF2B5EF4-FFF2-40B4-BE49-F238E27FC236}">
                <a16:creationId xmlns:a16="http://schemas.microsoft.com/office/drawing/2014/main" id="{05FE8D7E-A462-4014-AF3F-5A3076673D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3340" y="3555521"/>
            <a:ext cx="1499616" cy="1548384"/>
          </a:xfrm>
          <a:prstGeom prst="rect">
            <a:avLst/>
          </a:prstGeom>
        </p:spPr>
      </p:pic>
    </p:spTree>
    <p:extLst>
      <p:ext uri="{BB962C8B-B14F-4D97-AF65-F5344CB8AC3E}">
        <p14:creationId xmlns:p14="http://schemas.microsoft.com/office/powerpoint/2010/main" val="3366953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5" y="199574"/>
            <a:ext cx="8773749" cy="6458851"/>
          </a:xfrm>
          <a:prstGeom prst="rect">
            <a:avLst/>
          </a:prstGeom>
        </p:spPr>
      </p:pic>
      <p:sp>
        <p:nvSpPr>
          <p:cNvPr id="5" name="Rectangle 4"/>
          <p:cNvSpPr/>
          <p:nvPr/>
        </p:nvSpPr>
        <p:spPr>
          <a:xfrm>
            <a:off x="914400" y="914400"/>
            <a:ext cx="7412071" cy="5299721"/>
          </a:xfrm>
          <a:prstGeom prst="rect">
            <a:avLst/>
          </a:prstGeom>
        </p:spPr>
        <p:txBody>
          <a:bodyPr wrap="square">
            <a:spAutoFit/>
          </a:bodyPr>
          <a:lstStyle/>
          <a:p>
            <a:pPr algn="ctr">
              <a:lnSpc>
                <a:spcPct val="107000"/>
              </a:lnSpc>
              <a:spcAft>
                <a:spcPts val="2000"/>
              </a:spcAft>
            </a:pPr>
            <a:r>
              <a:rPr lang="en-US" sz="2200" b="1" dirty="0">
                <a:latin typeface="Baskerville Old Face" panose="02020602080505020303" pitchFamily="18" charset="0"/>
              </a:rPr>
              <a:t>Under Massachusetts Law, Excess Judgment Liability May Include Punitive Damages</a:t>
            </a:r>
          </a:p>
          <a:p>
            <a:pPr marL="285750" indent="-285750" defTabSz="1143000">
              <a:lnSpc>
                <a:spcPct val="107000"/>
              </a:lnSpc>
              <a:spcAft>
                <a:spcPts val="10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Insured’s exposure to punitive damages may matter in the bad faith failure to settle calculus, even if such damages are not covered.</a:t>
            </a:r>
          </a:p>
          <a:p>
            <a:pPr marL="742950" lvl="1" indent="-285750" defTabSz="1143000">
              <a:lnSpc>
                <a:spcPct val="107000"/>
              </a:lnSpc>
              <a:spcAft>
                <a:spcPts val="1000"/>
              </a:spcAft>
              <a:buFont typeface="Arial" panose="020B0604020202020204" pitchFamily="34" charset="0"/>
              <a:buChar char="•"/>
            </a:pPr>
            <a:r>
              <a:rPr lang="en-US" u="sng" dirty="0">
                <a:latin typeface="Times New Roman" panose="02020603050405020304" pitchFamily="18" charset="0"/>
                <a:cs typeface="Times New Roman" panose="02020603050405020304" pitchFamily="18" charset="0"/>
              </a:rPr>
              <a:t>Williamson-Green v. Interstate Fire &amp; </a:t>
            </a:r>
            <a:r>
              <a:rPr lang="en-US" u="sng" dirty="0" err="1">
                <a:latin typeface="Times New Roman" panose="02020603050405020304" pitchFamily="18" charset="0"/>
                <a:cs typeface="Times New Roman" panose="02020603050405020304" pitchFamily="18" charset="0"/>
              </a:rPr>
              <a:t>Cas</a:t>
            </a:r>
            <a:r>
              <a:rPr lang="en-US" u="sng" dirty="0">
                <a:latin typeface="Times New Roman" panose="02020603050405020304" pitchFamily="18" charset="0"/>
                <a:cs typeface="Times New Roman" panose="02020603050405020304" pitchFamily="18" charset="0"/>
              </a:rPr>
              <a:t>. Co.</a:t>
            </a:r>
            <a:r>
              <a:rPr lang="en-US" dirty="0">
                <a:latin typeface="Times New Roman" panose="02020603050405020304" pitchFamily="18" charset="0"/>
                <a:cs typeface="Times New Roman" panose="02020603050405020304" pitchFamily="18" charset="0"/>
              </a:rPr>
              <a:t>, 2019 Mass. Super. LEXIS 1232 (Mass. Super. Ct. Dec. 18, 2019) (Sanders, J.) (triable issues of fact whether insurer failed to effectuate settlement when liability was reasonably clear, noting that insurer left insured exposed to claim for punitive damages for which the policy did not provide coverage).</a:t>
            </a:r>
          </a:p>
          <a:p>
            <a:pPr marL="742950" lvl="1" indent="-285750" defTabSz="1143000">
              <a:lnSpc>
                <a:spcPct val="107000"/>
              </a:lnSpc>
              <a:spcAft>
                <a:spcPts val="1000"/>
              </a:spcAft>
              <a:buFont typeface="Arial" panose="020B0604020202020204" pitchFamily="34" charset="0"/>
              <a:buChar char="•"/>
            </a:pPr>
            <a:r>
              <a:rPr lang="en-US" u="sng" dirty="0">
                <a:latin typeface="Times New Roman" panose="02020603050405020304" pitchFamily="18" charset="0"/>
                <a:cs typeface="Times New Roman" panose="02020603050405020304" pitchFamily="18" charset="0"/>
              </a:rPr>
              <a:t>Williamson-Green v. Interstate </a:t>
            </a:r>
            <a:r>
              <a:rPr lang="en-US" u="sng">
                <a:latin typeface="Times New Roman" panose="02020603050405020304" pitchFamily="18" charset="0"/>
                <a:cs typeface="Times New Roman" panose="02020603050405020304" pitchFamily="18" charset="0"/>
              </a:rPr>
              <a:t>Fire &amp; </a:t>
            </a:r>
            <a:r>
              <a:rPr lang="en-US" u="sng" dirty="0">
                <a:latin typeface="Times New Roman" panose="02020603050405020304" pitchFamily="18" charset="0"/>
                <a:cs typeface="Times New Roman" panose="02020603050405020304" pitchFamily="18" charset="0"/>
              </a:rPr>
              <a:t>Cas. Co.</a:t>
            </a:r>
            <a:r>
              <a:rPr lang="en-US" dirty="0">
                <a:latin typeface="Times New Roman" panose="02020603050405020304" pitchFamily="18" charset="0"/>
                <a:cs typeface="Times New Roman" panose="02020603050405020304" pitchFamily="18" charset="0"/>
              </a:rPr>
              <a:t>, 2017 Mass. Super. LEXIS 70 (Mass. Super. Ct. May 26, 2017) (Salinger, J.) (insurer who breaches duty to settle is liable for all consequential damages, potentially including punitive damages for wrongful death).</a:t>
            </a:r>
            <a:endParaRPr lang="en-US" u="sng" dirty="0">
              <a:latin typeface="Times New Roman" panose="02020603050405020304" pitchFamily="18" charset="0"/>
              <a:cs typeface="Times New Roman" panose="02020603050405020304" pitchFamily="18" charset="0"/>
            </a:endParaRPr>
          </a:p>
          <a:p>
            <a:pPr defTabSz="1143000">
              <a:lnSpc>
                <a:spcPct val="107000"/>
              </a:lnSpc>
              <a:spcAft>
                <a:spcPts val="1000"/>
              </a:spcAft>
            </a:pPr>
            <a:r>
              <a:rPr lang="en-US" dirty="0">
                <a:latin typeface="Baskerville Old Face" panose="02020602080505020303" pitchFamily="18" charset="0"/>
              </a:rPr>
              <a:t>	</a:t>
            </a:r>
          </a:p>
        </p:txBody>
      </p:sp>
    </p:spTree>
    <p:extLst>
      <p:ext uri="{BB962C8B-B14F-4D97-AF65-F5344CB8AC3E}">
        <p14:creationId xmlns:p14="http://schemas.microsoft.com/office/powerpoint/2010/main" val="905909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5" y="199574"/>
            <a:ext cx="8773749" cy="6458851"/>
          </a:xfrm>
          <a:prstGeom prst="rect">
            <a:avLst/>
          </a:prstGeom>
        </p:spPr>
      </p:pic>
      <p:sp>
        <p:nvSpPr>
          <p:cNvPr id="5" name="Rectangle 4"/>
          <p:cNvSpPr/>
          <p:nvPr/>
        </p:nvSpPr>
        <p:spPr>
          <a:xfrm>
            <a:off x="914400" y="914400"/>
            <a:ext cx="7412071" cy="5003357"/>
          </a:xfrm>
          <a:prstGeom prst="rect">
            <a:avLst/>
          </a:prstGeom>
        </p:spPr>
        <p:txBody>
          <a:bodyPr wrap="square">
            <a:spAutoFit/>
          </a:bodyPr>
          <a:lstStyle/>
          <a:p>
            <a:pPr algn="ctr">
              <a:lnSpc>
                <a:spcPct val="107000"/>
              </a:lnSpc>
              <a:spcAft>
                <a:spcPts val="2000"/>
              </a:spcAft>
            </a:pPr>
            <a:r>
              <a:rPr lang="en-US" sz="2200" b="1" dirty="0">
                <a:latin typeface="Baskerville Old Face" panose="02020602080505020303" pitchFamily="18" charset="0"/>
              </a:rPr>
              <a:t>Massachusetts Public Policy Allows for Coverage of Punitive Damages</a:t>
            </a:r>
          </a:p>
          <a:p>
            <a:pPr marL="742950" lvl="1" indent="-285750" defTabSz="1143000">
              <a:lnSpc>
                <a:spcPct val="107000"/>
              </a:lnSpc>
              <a:spcAft>
                <a:spcPts val="10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M.G.L. </a:t>
            </a:r>
            <a:r>
              <a:rPr lang="en-US" dirty="0" err="1">
                <a:latin typeface="Times New Roman" panose="02020603050405020304" pitchFamily="18" charset="0"/>
                <a:cs typeface="Times New Roman" panose="02020603050405020304" pitchFamily="18" charset="0"/>
              </a:rPr>
              <a:t>ch.</a:t>
            </a:r>
            <a:r>
              <a:rPr lang="en-US" dirty="0">
                <a:latin typeface="Times New Roman" panose="02020603050405020304" pitchFamily="18" charset="0"/>
                <a:cs typeface="Times New Roman" panose="02020603050405020304" pitchFamily="18" charset="0"/>
              </a:rPr>
              <a:t> 175, § 47, clause Sixth(b) – “no company may insure any person against legal liability for causing injury, </a:t>
            </a:r>
            <a:r>
              <a:rPr lang="en-US" b="1" dirty="0">
                <a:latin typeface="Times New Roman" panose="02020603050405020304" pitchFamily="18" charset="0"/>
                <a:cs typeface="Times New Roman" panose="02020603050405020304" pitchFamily="18" charset="0"/>
              </a:rPr>
              <a:t>other than bodily injury, by his deliberate or intentional </a:t>
            </a:r>
            <a:r>
              <a:rPr lang="en-US" dirty="0">
                <a:latin typeface="Times New Roman" panose="02020603050405020304" pitchFamily="18" charset="0"/>
                <a:cs typeface="Times New Roman" panose="02020603050405020304" pitchFamily="18" charset="0"/>
              </a:rPr>
              <a:t>crime or wrongdoing, nor insure his employer or principal if such acts are committed under the direction of his employer or principal”  (emphasis added).</a:t>
            </a:r>
          </a:p>
          <a:p>
            <a:pPr marL="742950" lvl="1" indent="-285750" defTabSz="1143000">
              <a:lnSpc>
                <a:spcPct val="107000"/>
              </a:lnSpc>
              <a:spcAft>
                <a:spcPts val="1000"/>
              </a:spcAft>
              <a:buFont typeface="Arial" panose="020B0604020202020204" pitchFamily="34" charset="0"/>
              <a:buChar char="•"/>
            </a:pPr>
            <a:r>
              <a:rPr lang="en-US" u="sng" dirty="0">
                <a:latin typeface="Times New Roman" panose="02020603050405020304" pitchFamily="18" charset="0"/>
                <a:cs typeface="Times New Roman" panose="02020603050405020304" pitchFamily="18" charset="0"/>
              </a:rPr>
              <a:t>Andover Newton Theological Sch. v. Continental Casualty Co., </a:t>
            </a:r>
            <a:r>
              <a:rPr lang="en-US" dirty="0">
                <a:latin typeface="Times New Roman" panose="02020603050405020304" pitchFamily="18" charset="0"/>
                <a:cs typeface="Times New Roman" panose="02020603050405020304" pitchFamily="18" charset="0"/>
              </a:rPr>
              <a:t>409 Mass. 350, 353 n.2 (1991) (statute codifies Mass. public policy).</a:t>
            </a:r>
          </a:p>
          <a:p>
            <a:pPr marL="742950" lvl="1" indent="-285750" defTabSz="1143000">
              <a:lnSpc>
                <a:spcPct val="107000"/>
              </a:lnSpc>
              <a:spcAft>
                <a:spcPts val="10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“Massachusetts law does not insulate an insurer from liability for damages incurred because its insured caused bodily injury, engaged in reckless or grossly negligent misconduct, or did both.”  </a:t>
            </a:r>
            <a:r>
              <a:rPr lang="en-US" u="sng" dirty="0">
                <a:latin typeface="Times New Roman" panose="02020603050405020304" pitchFamily="18" charset="0"/>
                <a:cs typeface="Times New Roman" panose="02020603050405020304" pitchFamily="18" charset="0"/>
              </a:rPr>
              <a:t>Williamson-Green</a:t>
            </a:r>
            <a:r>
              <a:rPr lang="en-US" dirty="0">
                <a:latin typeface="Times New Roman" panose="02020603050405020304" pitchFamily="18" charset="0"/>
                <a:cs typeface="Times New Roman" panose="02020603050405020304" pitchFamily="18" charset="0"/>
              </a:rPr>
              <a:t>, 2017 Mass. Super LEXIS 70, at *2.	</a:t>
            </a:r>
          </a:p>
          <a:p>
            <a:pPr lvl="1" defTabSz="1143000">
              <a:lnSpc>
                <a:spcPct val="107000"/>
              </a:lnSpc>
              <a:spcAft>
                <a:spcPts val="1000"/>
              </a:spcAft>
            </a:pPr>
            <a:endParaRPr lang="en-US" dirty="0">
              <a:latin typeface="Baskerville Old Face" panose="02020602080505020303" pitchFamily="18" charset="0"/>
            </a:endParaRPr>
          </a:p>
        </p:txBody>
      </p:sp>
    </p:spTree>
    <p:extLst>
      <p:ext uri="{BB962C8B-B14F-4D97-AF65-F5344CB8AC3E}">
        <p14:creationId xmlns:p14="http://schemas.microsoft.com/office/powerpoint/2010/main" val="3480391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5" y="199574"/>
            <a:ext cx="8773749" cy="6458851"/>
          </a:xfrm>
          <a:prstGeom prst="rect">
            <a:avLst/>
          </a:prstGeom>
        </p:spPr>
      </p:pic>
      <p:sp>
        <p:nvSpPr>
          <p:cNvPr id="5" name="Rectangle 4"/>
          <p:cNvSpPr/>
          <p:nvPr/>
        </p:nvSpPr>
        <p:spPr>
          <a:xfrm>
            <a:off x="914400" y="914400"/>
            <a:ext cx="7412071" cy="5131598"/>
          </a:xfrm>
          <a:prstGeom prst="rect">
            <a:avLst/>
          </a:prstGeom>
        </p:spPr>
        <p:txBody>
          <a:bodyPr wrap="square">
            <a:spAutoFit/>
          </a:bodyPr>
          <a:lstStyle/>
          <a:p>
            <a:pPr algn="ctr">
              <a:lnSpc>
                <a:spcPct val="107000"/>
              </a:lnSpc>
              <a:spcAft>
                <a:spcPts val="2000"/>
              </a:spcAft>
            </a:pPr>
            <a:r>
              <a:rPr lang="en-US" sz="2200" b="1" dirty="0">
                <a:latin typeface="Baskerville Old Face" panose="02020602080505020303" pitchFamily="18" charset="0"/>
              </a:rPr>
              <a:t>Other Jurisdictions Preclude Coverage for </a:t>
            </a:r>
            <a:r>
              <a:rPr lang="en-US" sz="2200" b="1" dirty="0" err="1">
                <a:latin typeface="Baskerville Old Face" panose="02020602080505020303" pitchFamily="18" charset="0"/>
              </a:rPr>
              <a:t>Punitives</a:t>
            </a:r>
            <a:r>
              <a:rPr lang="en-US" sz="2200" b="1" dirty="0">
                <a:latin typeface="Baskerville Old Face" panose="02020602080505020303" pitchFamily="18" charset="0"/>
              </a:rPr>
              <a:t>, Even in Bad Faith Failure to Settle Cases</a:t>
            </a:r>
            <a:r>
              <a:rPr lang="en-US" dirty="0">
                <a:latin typeface="Baskerville Old Face" panose="02020602080505020303" pitchFamily="18" charset="0"/>
              </a:rPr>
              <a:t>	</a:t>
            </a:r>
          </a:p>
          <a:p>
            <a:pPr marL="742950" lvl="1" indent="-285750" defTabSz="1143000">
              <a:lnSpc>
                <a:spcPct val="107000"/>
              </a:lnSpc>
              <a:spcAft>
                <a:spcPts val="10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Contrast:  </a:t>
            </a:r>
            <a:r>
              <a:rPr lang="en-US" u="sng" dirty="0">
                <a:latin typeface="Times New Roman" panose="02020603050405020304" pitchFamily="18" charset="0"/>
                <a:cs typeface="Times New Roman" panose="02020603050405020304" pitchFamily="18" charset="0"/>
              </a:rPr>
              <a:t>Soto v. State Farm Ins. Co.</a:t>
            </a:r>
            <a:r>
              <a:rPr lang="en-US" dirty="0">
                <a:latin typeface="Times New Roman" panose="02020603050405020304" pitchFamily="18" charset="0"/>
                <a:cs typeface="Times New Roman" panose="02020603050405020304" pitchFamily="18" charset="0"/>
              </a:rPr>
              <a:t>, 83 N.Y.2d 718 (1994) (punitive damages are not insurable and therefore cannot be a component of a recovery for bad faith failure to settle).</a:t>
            </a:r>
          </a:p>
          <a:p>
            <a:pPr lvl="1" defTabSz="1143000">
              <a:lnSpc>
                <a:spcPct val="107000"/>
              </a:lnSpc>
              <a:spcAft>
                <a:spcPts val="1000"/>
              </a:spcAft>
            </a:pPr>
            <a:endParaRPr lang="en-US" dirty="0">
              <a:latin typeface="Times New Roman" panose="02020603050405020304" pitchFamily="18" charset="0"/>
              <a:cs typeface="Times New Roman" panose="02020603050405020304" pitchFamily="18" charset="0"/>
            </a:endParaRPr>
          </a:p>
          <a:p>
            <a:pPr marL="742950" lvl="1" indent="-285750" defTabSz="1143000">
              <a:lnSpc>
                <a:spcPct val="107000"/>
              </a:lnSpc>
              <a:spcAft>
                <a:spcPts val="1000"/>
              </a:spcAft>
              <a:buFont typeface="Arial" panose="020B0604020202020204" pitchFamily="34" charset="0"/>
              <a:buChar char="•"/>
            </a:pPr>
            <a:r>
              <a:rPr lang="en-US" u="sng" dirty="0">
                <a:latin typeface="Times New Roman" panose="02020603050405020304" pitchFamily="18" charset="0"/>
                <a:cs typeface="Times New Roman" panose="02020603050405020304" pitchFamily="18" charset="0"/>
              </a:rPr>
              <a:t>See</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also</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Magnum Foods v. Continental Cas. Co.</a:t>
            </a:r>
            <a:r>
              <a:rPr lang="en-US" dirty="0">
                <a:latin typeface="Times New Roman" panose="02020603050405020304" pitchFamily="18" charset="0"/>
                <a:cs typeface="Times New Roman" panose="02020603050405020304" pitchFamily="18" charset="0"/>
              </a:rPr>
              <a:t>, 36 F.3d 1491, 1505 (10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Cir. 1994) (following </a:t>
            </a:r>
            <a:r>
              <a:rPr lang="en-US" u="sng" dirty="0">
                <a:latin typeface="Times New Roman" panose="02020603050405020304" pitchFamily="18" charset="0"/>
                <a:cs typeface="Times New Roman" panose="02020603050405020304" pitchFamily="18" charset="0"/>
              </a:rPr>
              <a:t>Soto</a:t>
            </a:r>
            <a:r>
              <a:rPr lang="en-US" dirty="0">
                <a:latin typeface="Times New Roman" panose="02020603050405020304" pitchFamily="18" charset="0"/>
                <a:cs typeface="Times New Roman" panose="02020603050405020304" pitchFamily="18" charset="0"/>
              </a:rPr>
              <a:t>, applying Oklahoma law).</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lvl="1" defTabSz="1143000">
              <a:lnSpc>
                <a:spcPct val="107000"/>
              </a:lnSpc>
              <a:spcAft>
                <a:spcPts val="1000"/>
              </a:spcAft>
            </a:pPr>
            <a:r>
              <a:rPr lang="en-US" b="1" dirty="0">
                <a:latin typeface="Times New Roman" panose="02020603050405020304" pitchFamily="18" charset="0"/>
                <a:cs typeface="Times New Roman" panose="02020603050405020304" pitchFamily="18" charset="0"/>
              </a:rPr>
              <a:t>In Massachusetts, an insurer that fails to settle covered claims against its insured either negligently or in bad faith is exposed to liability for any excess judgment, including an award of punitive damages against its insured.</a:t>
            </a:r>
          </a:p>
          <a:p>
            <a:pPr lvl="1" defTabSz="1143000">
              <a:lnSpc>
                <a:spcPct val="107000"/>
              </a:lnSpc>
              <a:spcAft>
                <a:spcPts val="1000"/>
              </a:spcAft>
            </a:pPr>
            <a:endParaRPr lang="en-US" u="sng" dirty="0">
              <a:latin typeface="Baskerville Old Face" panose="02020602080505020303" pitchFamily="18" charset="0"/>
            </a:endParaRPr>
          </a:p>
        </p:txBody>
      </p:sp>
    </p:spTree>
    <p:extLst>
      <p:ext uri="{BB962C8B-B14F-4D97-AF65-F5344CB8AC3E}">
        <p14:creationId xmlns:p14="http://schemas.microsoft.com/office/powerpoint/2010/main" val="840876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5" y="199574"/>
            <a:ext cx="8773749" cy="6458851"/>
          </a:xfrm>
          <a:prstGeom prst="rect">
            <a:avLst/>
          </a:prstGeom>
        </p:spPr>
      </p:pic>
      <p:sp>
        <p:nvSpPr>
          <p:cNvPr id="5" name="Rectangle 4"/>
          <p:cNvSpPr/>
          <p:nvPr/>
        </p:nvSpPr>
        <p:spPr>
          <a:xfrm>
            <a:off x="914400" y="914400"/>
            <a:ext cx="7355457" cy="6601102"/>
          </a:xfrm>
          <a:prstGeom prst="rect">
            <a:avLst/>
          </a:prstGeom>
        </p:spPr>
        <p:txBody>
          <a:bodyPr wrap="square">
            <a:spAutoFit/>
          </a:bodyPr>
          <a:lstStyle/>
          <a:p>
            <a:pPr algn="ctr">
              <a:lnSpc>
                <a:spcPct val="107000"/>
              </a:lnSpc>
              <a:spcAft>
                <a:spcPts val="2000"/>
              </a:spcAft>
            </a:pPr>
            <a:r>
              <a:rPr lang="en-US" sz="2200" b="1" dirty="0">
                <a:latin typeface="Baskerville Old Face" panose="02020602080505020303" pitchFamily="18" charset="0"/>
                <a:ea typeface="Calibri" panose="020F0502020204030204" pitchFamily="34" charset="0"/>
              </a:rPr>
              <a:t>Conceptual Take </a:t>
            </a:r>
            <a:r>
              <a:rPr lang="en-US" sz="2200" b="1" dirty="0" err="1">
                <a:latin typeface="Baskerville Old Face" panose="02020602080505020303" pitchFamily="18" charset="0"/>
                <a:ea typeface="Calibri" panose="020F0502020204030204" pitchFamily="34" charset="0"/>
              </a:rPr>
              <a:t>Aways</a:t>
            </a:r>
            <a:endParaRPr lang="en-US" sz="2200" b="1" dirty="0">
              <a:latin typeface="Baskerville Old Face" panose="02020602080505020303" pitchFamily="18" charset="0"/>
              <a:ea typeface="Calibri" panose="020F0502020204030204" pitchFamily="34" charset="0"/>
            </a:endParaRPr>
          </a:p>
          <a:p>
            <a:pPr algn="ctr">
              <a:lnSpc>
                <a:spcPct val="107000"/>
              </a:lnSpc>
              <a:spcAft>
                <a:spcPts val="2000"/>
              </a:spcAft>
            </a:pPr>
            <a:endParaRPr lang="en-US" sz="2200" b="1" dirty="0">
              <a:latin typeface="Baskerville Old Face" panose="02020602080505020303" pitchFamily="18" charset="0"/>
              <a:ea typeface="Calibri" panose="020F0502020204030204" pitchFamily="34"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Insurer can settle all the claims, covered and uncovered, for the price of settling the covered claims, then it should be held to have a duty to do so (if it has a duty to settle the covered claims)</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no reasonable insurer would have failed to settle, then it has a duty to do so</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evaluating its position in a case where there are uncovered claims, even for punitive damages, the well-advised insurance company will take exposure to such claims into account</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Plaintiffs attorneys should also be bearing this concept in mind when making settlement demands</a:t>
            </a:r>
          </a:p>
          <a:p>
            <a:pPr lvl="1"/>
            <a:endParaRPr lang="en-US" dirty="0"/>
          </a:p>
          <a:p>
            <a:endParaRPr lang="en-US" dirty="0"/>
          </a:p>
          <a:p>
            <a:pPr lvl="1"/>
            <a:endParaRPr lang="en-US" dirty="0"/>
          </a:p>
          <a:p>
            <a:pPr lvl="1"/>
            <a:endParaRPr lang="en-US" dirty="0"/>
          </a:p>
          <a:p>
            <a:pPr marL="742950" lvl="1" indent="-285750">
              <a:buFont typeface="Arial" panose="020B0604020202020204" pitchFamily="34" charset="0"/>
              <a:buChar char="•"/>
            </a:pPr>
            <a:endParaRPr lang="en-US" dirty="0">
              <a:latin typeface="Baskerville Old Face" panose="02020602080505020303" pitchFamily="18" charset="0"/>
            </a:endParaRPr>
          </a:p>
          <a:p>
            <a:pPr lvl="1">
              <a:lnSpc>
                <a:spcPct val="107000"/>
              </a:lnSpc>
              <a:spcAft>
                <a:spcPts val="2000"/>
              </a:spcAft>
            </a:pPr>
            <a:endParaRPr lang="en-US" dirty="0">
              <a:latin typeface="Baskerville Old Face" panose="02020602080505020303" pitchFamily="18" charset="0"/>
            </a:endParaRPr>
          </a:p>
        </p:txBody>
      </p:sp>
    </p:spTree>
    <p:extLst>
      <p:ext uri="{BB962C8B-B14F-4D97-AF65-F5344CB8AC3E}">
        <p14:creationId xmlns:p14="http://schemas.microsoft.com/office/powerpoint/2010/main" val="436090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07" y="399149"/>
            <a:ext cx="8773749" cy="6458851"/>
          </a:xfrm>
          <a:prstGeom prst="rect">
            <a:avLst/>
          </a:prstGeom>
        </p:spPr>
      </p:pic>
      <p:sp>
        <p:nvSpPr>
          <p:cNvPr id="5" name="Rectangle 4"/>
          <p:cNvSpPr/>
          <p:nvPr/>
        </p:nvSpPr>
        <p:spPr>
          <a:xfrm>
            <a:off x="813250" y="914400"/>
            <a:ext cx="7456607" cy="6259342"/>
          </a:xfrm>
          <a:prstGeom prst="rect">
            <a:avLst/>
          </a:prstGeom>
        </p:spPr>
        <p:txBody>
          <a:bodyPr wrap="square">
            <a:spAutoFit/>
          </a:bodyPr>
          <a:lstStyle/>
          <a:p>
            <a:pPr algn="ctr">
              <a:lnSpc>
                <a:spcPct val="107000"/>
              </a:lnSpc>
              <a:spcAft>
                <a:spcPts val="2000"/>
              </a:spcAft>
            </a:pPr>
            <a:r>
              <a:rPr lang="en-US" sz="2200" b="1" dirty="0">
                <a:latin typeface="Baskerville Old Face" panose="02020602080505020303" pitchFamily="18" charset="0"/>
                <a:ea typeface="Calibri" panose="020F0502020204030204" pitchFamily="34" charset="0"/>
              </a:rPr>
              <a:t>Scenarios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Liability reasonably clear on covered claims but not uncovered claims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Alleged damages within policy limits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Plaintiff makes demand within policy limits to settle all claims</a:t>
            </a:r>
          </a:p>
          <a:p>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Liability reasonably clear on all claims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Covered claim damages are small</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Uncovered claim damages are large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Plaintiff makes demand well in excess of policy limits</a:t>
            </a:r>
          </a:p>
          <a:p>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Liability reasonably clear on uncovered claims, but not covered claims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Potential damages large across board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Plaintiff makes demand within policy limits </a:t>
            </a:r>
          </a:p>
          <a:p>
            <a:br>
              <a:rPr lang="en-US" dirty="0"/>
            </a:br>
            <a:endParaRPr lang="en-US" dirty="0"/>
          </a:p>
          <a:p>
            <a:pPr lvl="1"/>
            <a:endParaRPr lang="en-US" dirty="0"/>
          </a:p>
          <a:p>
            <a:pPr lvl="1"/>
            <a:endParaRPr lang="en-US" dirty="0"/>
          </a:p>
          <a:p>
            <a:pPr marL="742950" lvl="1" indent="-285750">
              <a:buFont typeface="Arial" panose="020B0604020202020204" pitchFamily="34" charset="0"/>
              <a:buChar char="•"/>
            </a:pPr>
            <a:endParaRPr lang="en-US" dirty="0">
              <a:latin typeface="Baskerville Old Face" panose="02020602080505020303" pitchFamily="18" charset="0"/>
            </a:endParaRPr>
          </a:p>
          <a:p>
            <a:pPr lvl="1">
              <a:lnSpc>
                <a:spcPct val="107000"/>
              </a:lnSpc>
              <a:spcAft>
                <a:spcPts val="2000"/>
              </a:spcAft>
            </a:pPr>
            <a:endParaRPr lang="en-US" dirty="0">
              <a:latin typeface="Baskerville Old Face" panose="02020602080505020303" pitchFamily="18" charset="0"/>
            </a:endParaRPr>
          </a:p>
        </p:txBody>
      </p:sp>
    </p:spTree>
    <p:extLst>
      <p:ext uri="{BB962C8B-B14F-4D97-AF65-F5344CB8AC3E}">
        <p14:creationId xmlns:p14="http://schemas.microsoft.com/office/powerpoint/2010/main" val="2272231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5" y="199574"/>
            <a:ext cx="8773749" cy="6458851"/>
          </a:xfrm>
          <a:prstGeom prst="rect">
            <a:avLst/>
          </a:prstGeom>
        </p:spPr>
      </p:pic>
      <p:sp>
        <p:nvSpPr>
          <p:cNvPr id="5" name="Rectangle 4"/>
          <p:cNvSpPr/>
          <p:nvPr/>
        </p:nvSpPr>
        <p:spPr>
          <a:xfrm>
            <a:off x="914400" y="914400"/>
            <a:ext cx="7412071" cy="4312976"/>
          </a:xfrm>
          <a:prstGeom prst="rect">
            <a:avLst/>
          </a:prstGeom>
        </p:spPr>
        <p:txBody>
          <a:bodyPr wrap="square">
            <a:spAutoFit/>
          </a:bodyPr>
          <a:lstStyle/>
          <a:p>
            <a:pPr algn="ctr">
              <a:lnSpc>
                <a:spcPct val="107000"/>
              </a:lnSpc>
              <a:spcAft>
                <a:spcPts val="2000"/>
              </a:spcAft>
            </a:pPr>
            <a:r>
              <a:rPr lang="en-US" sz="2200" b="1" dirty="0">
                <a:latin typeface="Baskerville Old Face" panose="02020602080505020303" pitchFamily="18" charset="0"/>
                <a:ea typeface="Calibri" panose="020F0502020204030204" pitchFamily="34" charset="0"/>
              </a:rPr>
              <a:t>Questions?</a:t>
            </a:r>
            <a:endParaRPr lang="en-US" dirty="0">
              <a:latin typeface="Baskerville Old Face" panose="02020602080505020303" pitchFamily="18" charset="0"/>
            </a:endParaRPr>
          </a:p>
          <a:p>
            <a:pPr>
              <a:lnSpc>
                <a:spcPct val="107000"/>
              </a:lnSpc>
              <a:spcAft>
                <a:spcPts val="2000"/>
              </a:spcAft>
            </a:pPr>
            <a:endParaRPr lang="en-US" dirty="0">
              <a:latin typeface="Baskerville Old Face" panose="02020602080505020303" pitchFamily="18" charset="0"/>
            </a:endParaRPr>
          </a:p>
          <a:p>
            <a:pPr>
              <a:lnSpc>
                <a:spcPct val="107000"/>
              </a:lnSpc>
              <a:spcAft>
                <a:spcPts val="2000"/>
              </a:spcAft>
            </a:pPr>
            <a:endParaRPr lang="en-US" dirty="0">
              <a:latin typeface="Baskerville Old Face" panose="02020602080505020303" pitchFamily="18" charset="0"/>
            </a:endParaRPr>
          </a:p>
          <a:p>
            <a:pPr>
              <a:lnSpc>
                <a:spcPct val="107000"/>
              </a:lnSpc>
              <a:spcAft>
                <a:spcPts val="2000"/>
              </a:spcAft>
            </a:pPr>
            <a:endParaRPr lang="en-US" dirty="0">
              <a:latin typeface="Baskerville Old Face" panose="02020602080505020303" pitchFamily="18" charset="0"/>
            </a:endParaRPr>
          </a:p>
          <a:p>
            <a:pPr>
              <a:lnSpc>
                <a:spcPct val="107000"/>
              </a:lnSpc>
              <a:spcAft>
                <a:spcPts val="2000"/>
              </a:spcAft>
            </a:pPr>
            <a:endParaRPr lang="en-US" dirty="0">
              <a:latin typeface="Baskerville Old Face" panose="02020602080505020303" pitchFamily="18" charset="0"/>
            </a:endParaRPr>
          </a:p>
          <a:p>
            <a:pPr>
              <a:lnSpc>
                <a:spcPct val="107000"/>
              </a:lnSpc>
              <a:spcAft>
                <a:spcPts val="2000"/>
              </a:spcAft>
            </a:pPr>
            <a:endParaRPr lang="en-US" dirty="0">
              <a:latin typeface="Baskerville Old Face" panose="02020602080505020303" pitchFamily="18" charset="0"/>
            </a:endParaRPr>
          </a:p>
          <a:p>
            <a:pPr>
              <a:lnSpc>
                <a:spcPct val="107000"/>
              </a:lnSpc>
              <a:spcAft>
                <a:spcPts val="2000"/>
              </a:spcAft>
            </a:pPr>
            <a:endParaRPr lang="en-US" dirty="0">
              <a:latin typeface="Baskerville Old Face" panose="02020602080505020303" pitchFamily="18" charset="0"/>
            </a:endParaRPr>
          </a:p>
          <a:p>
            <a:pPr>
              <a:lnSpc>
                <a:spcPct val="107000"/>
              </a:lnSpc>
              <a:spcAft>
                <a:spcPts val="2000"/>
              </a:spcAft>
            </a:pPr>
            <a:r>
              <a:rPr lang="en-US" dirty="0">
                <a:latin typeface="Times New Roman" panose="02020603050405020304" pitchFamily="18" charset="0"/>
                <a:cs typeface="Times New Roman" panose="02020603050405020304" pitchFamily="18" charset="0"/>
              </a:rPr>
              <a:t>Slides available at </a:t>
            </a:r>
            <a:r>
              <a:rPr lang="en-US" dirty="0">
                <a:latin typeface="Times New Roman" panose="02020603050405020304" pitchFamily="18" charset="0"/>
                <a:cs typeface="Times New Roman" panose="02020603050405020304" pitchFamily="18" charset="0"/>
                <a:hlinkClick r:id="rId3"/>
              </a:rPr>
              <a:t>https://www.ocmlaw.net/webinar-archive/</a:t>
            </a:r>
            <a:endParaRPr lang="en-US" dirty="0">
              <a:latin typeface="Times New Roman" panose="02020603050405020304" pitchFamily="18" charset="0"/>
              <a:cs typeface="Times New Roman" panose="02020603050405020304" pitchFamily="18" charset="0"/>
            </a:endParaRPr>
          </a:p>
        </p:txBody>
      </p:sp>
      <p:pic>
        <p:nvPicPr>
          <p:cNvPr id="4" name="Picture 3" descr="A person wearing a suit and tie&#10;&#10;Description automatically generated">
            <a:extLst>
              <a:ext uri="{FF2B5EF4-FFF2-40B4-BE49-F238E27FC236}">
                <a16:creationId xmlns:a16="http://schemas.microsoft.com/office/drawing/2014/main" id="{433C4056-E600-4702-9F92-4D6CD8BD17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191" y="2108469"/>
            <a:ext cx="1499616" cy="1548384"/>
          </a:xfrm>
          <a:prstGeom prst="rect">
            <a:avLst/>
          </a:prstGeom>
        </p:spPr>
      </p:pic>
    </p:spTree>
    <p:extLst>
      <p:ext uri="{BB962C8B-B14F-4D97-AF65-F5344CB8AC3E}">
        <p14:creationId xmlns:p14="http://schemas.microsoft.com/office/powerpoint/2010/main" val="7321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16" y="399149"/>
            <a:ext cx="8773749" cy="6458851"/>
          </a:xfrm>
          <a:prstGeom prst="rect">
            <a:avLst/>
          </a:prstGeom>
        </p:spPr>
      </p:pic>
      <p:sp>
        <p:nvSpPr>
          <p:cNvPr id="5" name="Rectangle 4"/>
          <p:cNvSpPr/>
          <p:nvPr/>
        </p:nvSpPr>
        <p:spPr>
          <a:xfrm>
            <a:off x="1051965" y="914402"/>
            <a:ext cx="7136692" cy="5386090"/>
          </a:xfrm>
          <a:prstGeom prst="rect">
            <a:avLst/>
          </a:prstGeom>
        </p:spPr>
        <p:txBody>
          <a:bodyPr wrap="square">
            <a:spAutoFit/>
          </a:bodyPr>
          <a:lstStyle/>
          <a:p>
            <a:pPr algn="ctr"/>
            <a:r>
              <a:rPr lang="en-US" sz="2200" b="1" dirty="0">
                <a:latin typeface="Baskerville Old Face" panose="02020602080505020303" pitchFamily="18" charset="0"/>
              </a:rPr>
              <a:t>Disclaimer </a:t>
            </a:r>
          </a:p>
          <a:p>
            <a:pPr lvl="0"/>
            <a:endParaRPr lang="en-US" sz="2200" b="1" dirty="0">
              <a:latin typeface="Baskerville Old Face" panose="02020602080505020303" pitchFamily="18" charset="0"/>
            </a:endParaRPr>
          </a:p>
          <a:p>
            <a:pPr lvl="0"/>
            <a:r>
              <a:rPr lang="en-US" sz="2200" dirty="0">
                <a:latin typeface="Baskerville Old Face" panose="02020602080505020303" pitchFamily="18" charset="0"/>
                <a:cs typeface="Times New Roman" panose="02020603050405020304" pitchFamily="18" charset="0"/>
              </a:rPr>
              <a:t>This presentation is intended for the general information of its audience and is intended for practicing attorneys.  </a:t>
            </a:r>
          </a:p>
          <a:p>
            <a:pPr lvl="0"/>
            <a:endParaRPr lang="en-US" sz="2200" dirty="0">
              <a:latin typeface="Baskerville Old Face" panose="02020602080505020303" pitchFamily="18" charset="0"/>
              <a:cs typeface="Times New Roman" panose="02020603050405020304" pitchFamily="18" charset="0"/>
            </a:endParaRPr>
          </a:p>
          <a:p>
            <a:pPr lvl="0"/>
            <a:r>
              <a:rPr lang="en-US" sz="2200" dirty="0">
                <a:latin typeface="Baskerville Old Face" panose="02020602080505020303" pitchFamily="18" charset="0"/>
                <a:cs typeface="Times New Roman" panose="02020603050405020304" pitchFamily="18" charset="0"/>
              </a:rPr>
              <a:t>It reflects the opinion of the author only, is based on Massachusetts law and is not legal advice concerning any particular situation.  </a:t>
            </a:r>
          </a:p>
          <a:p>
            <a:pPr lvl="0"/>
            <a:endParaRPr lang="en-US" sz="2200" dirty="0">
              <a:latin typeface="Baskerville Old Face" panose="02020602080505020303" pitchFamily="18" charset="0"/>
              <a:cs typeface="Times New Roman" panose="02020603050405020304" pitchFamily="18" charset="0"/>
            </a:endParaRPr>
          </a:p>
          <a:p>
            <a:pPr lvl="0"/>
            <a:r>
              <a:rPr lang="en-US" sz="2200" dirty="0">
                <a:latin typeface="Baskerville Old Face" panose="02020602080505020303" pitchFamily="18" charset="0"/>
                <a:cs typeface="Times New Roman" panose="02020603050405020304" pitchFamily="18" charset="0"/>
              </a:rPr>
              <a:t>Every situation is unique and should be independently analyzed.</a:t>
            </a:r>
          </a:p>
          <a:p>
            <a:pPr lvl="0"/>
            <a:endParaRPr lang="en-US" sz="2200" dirty="0">
              <a:latin typeface="Baskerville Old Face" panose="02020602080505020303" pitchFamily="18" charset="0"/>
              <a:cs typeface="Times New Roman" panose="02020603050405020304" pitchFamily="18" charset="0"/>
            </a:endParaRPr>
          </a:p>
          <a:p>
            <a:pPr lvl="0"/>
            <a:r>
              <a:rPr lang="en-US" sz="2200" dirty="0">
                <a:latin typeface="Baskerville Old Face" panose="02020602080505020303" pitchFamily="18" charset="0"/>
                <a:cs typeface="Times New Roman" panose="02020603050405020304" pitchFamily="18" charset="0"/>
              </a:rPr>
              <a:t>Parties confronting insurance coverage issues are specifically and explicitly advised to seek independent legal advice.</a:t>
            </a:r>
            <a:br>
              <a:rPr lang="en-US" dirty="0">
                <a:latin typeface="Times New Roman" panose="02020603050405020304" pitchFamily="18" charset="0"/>
                <a:cs typeface="Times New Roman" panose="02020603050405020304" pitchFamily="18" charset="0"/>
              </a:rPr>
            </a:br>
            <a:br>
              <a:rPr lang="en-US" dirty="0"/>
            </a:br>
            <a:endParaRPr lang="en-US" dirty="0">
              <a:latin typeface="Baskerville Old Face" panose="02020602080505020303" pitchFamily="18" charset="0"/>
            </a:endParaRPr>
          </a:p>
        </p:txBody>
      </p:sp>
    </p:spTree>
    <p:extLst>
      <p:ext uri="{BB962C8B-B14F-4D97-AF65-F5344CB8AC3E}">
        <p14:creationId xmlns:p14="http://schemas.microsoft.com/office/powerpoint/2010/main" val="2546961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16" y="399149"/>
            <a:ext cx="8773749" cy="6458851"/>
          </a:xfrm>
          <a:prstGeom prst="rect">
            <a:avLst/>
          </a:prstGeom>
        </p:spPr>
      </p:pic>
      <p:sp>
        <p:nvSpPr>
          <p:cNvPr id="5" name="Rectangle 4"/>
          <p:cNvSpPr/>
          <p:nvPr/>
        </p:nvSpPr>
        <p:spPr>
          <a:xfrm>
            <a:off x="1051965" y="914402"/>
            <a:ext cx="7136692" cy="3816429"/>
          </a:xfrm>
          <a:prstGeom prst="rect">
            <a:avLst/>
          </a:prstGeom>
        </p:spPr>
        <p:txBody>
          <a:bodyPr wrap="square">
            <a:spAutoFit/>
          </a:bodyPr>
          <a:lstStyle/>
          <a:p>
            <a:pPr algn="ctr"/>
            <a:r>
              <a:rPr lang="en-US" sz="2200" b="1" dirty="0">
                <a:latin typeface="Baskerville Old Face" panose="02020602080505020303" pitchFamily="18" charset="0"/>
              </a:rPr>
              <a:t>In for One, In for All </a:t>
            </a:r>
          </a:p>
          <a:p>
            <a:endParaRPr lang="en-US" sz="2200" b="1" dirty="0">
              <a:latin typeface="Baskerville Old Face" panose="02020602080505020303" pitchFamily="18" charset="0"/>
            </a:endParaRP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Duty to Defend is broader than the Duty to Indemnify, and if the Insurer must defendant any claim in the complaint, it must defend them all (except for title insurance).</a:t>
            </a:r>
          </a:p>
          <a:p>
            <a:pPr lvl="0"/>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u="sng" dirty="0">
                <a:latin typeface="Times New Roman" panose="02020603050405020304" pitchFamily="18" charset="0"/>
                <a:cs typeface="Times New Roman" panose="02020603050405020304" pitchFamily="18" charset="0"/>
              </a:rPr>
              <a:t>Deutsche Bank Nat’l </a:t>
            </a:r>
            <a:r>
              <a:rPr lang="en-US" u="sng" dirty="0" err="1">
                <a:latin typeface="Times New Roman" panose="02020603050405020304" pitchFamily="18" charset="0"/>
                <a:cs typeface="Times New Roman" panose="02020603050405020304" pitchFamily="18" charset="0"/>
              </a:rPr>
              <a:t>Ass’n</a:t>
            </a:r>
            <a:r>
              <a:rPr lang="en-US" u="sng" dirty="0">
                <a:latin typeface="Times New Roman" panose="02020603050405020304" pitchFamily="18" charset="0"/>
                <a:cs typeface="Times New Roman" panose="02020603050405020304" pitchFamily="18" charset="0"/>
              </a:rPr>
              <a:t> v. First Am. Title Ins. Co.</a:t>
            </a:r>
            <a:r>
              <a:rPr lang="en-US" dirty="0">
                <a:latin typeface="Times New Roman" panose="02020603050405020304" pitchFamily="18" charset="0"/>
                <a:cs typeface="Times New Roman" panose="02020603050405020304" pitchFamily="18" charset="0"/>
              </a:rPr>
              <a:t>, 465 Mass. 741, 746 n.11 (2013).</a:t>
            </a:r>
          </a:p>
          <a:p>
            <a:pPr lvl="1"/>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u="sng" dirty="0">
                <a:latin typeface="Times New Roman" panose="02020603050405020304" pitchFamily="18" charset="0"/>
                <a:cs typeface="Times New Roman" panose="02020603050405020304" pitchFamily="18" charset="0"/>
              </a:rPr>
              <a:t>GMAC Mtg., LLC v. First Am. Title Ins. Co</a:t>
            </a:r>
            <a:r>
              <a:rPr lang="en-US" dirty="0">
                <a:latin typeface="Times New Roman" panose="02020603050405020304" pitchFamily="18" charset="0"/>
                <a:cs typeface="Times New Roman" panose="02020603050405020304" pitchFamily="18" charset="0"/>
              </a:rPr>
              <a:t>., 464 Mass. 733, 738-739 (2013). </a:t>
            </a:r>
            <a:br>
              <a:rPr lang="en-US" dirty="0">
                <a:latin typeface="Times New Roman" panose="02020603050405020304" pitchFamily="18" charset="0"/>
                <a:cs typeface="Times New Roman" panose="02020603050405020304" pitchFamily="18" charset="0"/>
              </a:rPr>
            </a:br>
            <a:br>
              <a:rPr lang="en-US" dirty="0"/>
            </a:br>
            <a:endParaRPr lang="en-US" dirty="0">
              <a:latin typeface="Baskerville Old Face" panose="02020602080505020303" pitchFamily="18" charset="0"/>
            </a:endParaRPr>
          </a:p>
        </p:txBody>
      </p:sp>
    </p:spTree>
    <p:extLst>
      <p:ext uri="{BB962C8B-B14F-4D97-AF65-F5344CB8AC3E}">
        <p14:creationId xmlns:p14="http://schemas.microsoft.com/office/powerpoint/2010/main" val="758381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5" y="199574"/>
            <a:ext cx="8773749" cy="6458851"/>
          </a:xfrm>
          <a:prstGeom prst="rect">
            <a:avLst/>
          </a:prstGeom>
        </p:spPr>
      </p:pic>
      <p:sp>
        <p:nvSpPr>
          <p:cNvPr id="5" name="Rectangle 4"/>
          <p:cNvSpPr/>
          <p:nvPr/>
        </p:nvSpPr>
        <p:spPr>
          <a:xfrm>
            <a:off x="914400" y="914400"/>
            <a:ext cx="7274257" cy="5468164"/>
          </a:xfrm>
          <a:prstGeom prst="rect">
            <a:avLst/>
          </a:prstGeom>
        </p:spPr>
        <p:txBody>
          <a:bodyPr wrap="square">
            <a:spAutoFit/>
          </a:bodyPr>
          <a:lstStyle/>
          <a:p>
            <a:pPr algn="ctr">
              <a:spcAft>
                <a:spcPts val="2000"/>
              </a:spcAft>
            </a:pPr>
            <a:r>
              <a:rPr lang="en-US" sz="2200" b="1" dirty="0">
                <a:latin typeface="Baskerville Old Face" panose="02020602080505020303" pitchFamily="18" charset="0"/>
              </a:rPr>
              <a:t>Insurer Duty of Good Faith</a:t>
            </a:r>
          </a:p>
          <a:p>
            <a:pPr marL="285750" indent="-285750">
              <a:spcAft>
                <a:spcPts val="20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insurer owes its insured a duty of good faith and due care while defending an action under the Policy</a:t>
            </a:r>
          </a:p>
          <a:p>
            <a:pPr marL="742950" lvl="1" indent="-285750">
              <a:spcAft>
                <a:spcPts val="2000"/>
              </a:spcAft>
              <a:buFont typeface="Arial" panose="020B0604020202020204" pitchFamily="34" charset="0"/>
              <a:buChar char="•"/>
            </a:pPr>
            <a:r>
              <a:rPr lang="en-US" u="sng" dirty="0">
                <a:latin typeface="Times New Roman" panose="02020603050405020304" pitchFamily="18" charset="0"/>
                <a:cs typeface="Times New Roman" panose="02020603050405020304" pitchFamily="18" charset="0"/>
              </a:rPr>
              <a:t>Hartford Cas. Ins. Co. v. New Hampshire Ins. Co.</a:t>
            </a:r>
            <a:r>
              <a:rPr lang="en-US" dirty="0">
                <a:latin typeface="Times New Roman" panose="02020603050405020304" pitchFamily="18" charset="0"/>
                <a:cs typeface="Times New Roman" panose="02020603050405020304" pitchFamily="18" charset="0"/>
              </a:rPr>
              <a:t>, 417 Mass. 115, 118-19 (1994).</a:t>
            </a:r>
          </a:p>
          <a:p>
            <a:pPr marL="1200150" lvl="2" indent="-285750">
              <a:spcAft>
                <a:spcPts val="20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Negligence standard of reasonable conduct</a:t>
            </a:r>
          </a:p>
          <a:p>
            <a:pPr marL="1200150" lvl="2" indent="-285750">
              <a:spcAft>
                <a:spcPts val="20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Common prudence to discover facts as to liability and damages to made intelligent settlement decision</a:t>
            </a:r>
          </a:p>
          <a:p>
            <a:pPr marL="1200150" lvl="2" indent="-285750">
              <a:spcAft>
                <a:spcPts val="2000"/>
              </a:spcAf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No reasonable insurer would have failed to settle</a:t>
            </a:r>
          </a:p>
          <a:p>
            <a:pPr marL="1200150" lvl="2" indent="-285750">
              <a:spcAft>
                <a:spcPts val="20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Can be liable in tort, contract or under Chapter 176D</a:t>
            </a:r>
          </a:p>
          <a:p>
            <a:pPr>
              <a:spcAft>
                <a:spcPts val="2000"/>
              </a:spcAft>
            </a:pPr>
            <a:endParaRPr lang="en-US" b="1" dirty="0">
              <a:latin typeface="Baskerville Old Face" panose="02020602080505020303" pitchFamily="18" charset="0"/>
            </a:endParaRPr>
          </a:p>
          <a:p>
            <a:endParaRPr lang="en-US" sz="1400" dirty="0">
              <a:latin typeface="Baskerville Old Face" panose="02020602080505020303" pitchFamily="18" charset="0"/>
            </a:endParaRPr>
          </a:p>
        </p:txBody>
      </p:sp>
    </p:spTree>
    <p:extLst>
      <p:ext uri="{BB962C8B-B14F-4D97-AF65-F5344CB8AC3E}">
        <p14:creationId xmlns:p14="http://schemas.microsoft.com/office/powerpoint/2010/main" val="113208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16" y="399149"/>
            <a:ext cx="8773749" cy="6458851"/>
          </a:xfrm>
          <a:prstGeom prst="rect">
            <a:avLst/>
          </a:prstGeom>
        </p:spPr>
      </p:pic>
      <p:sp>
        <p:nvSpPr>
          <p:cNvPr id="5" name="Rectangle 4"/>
          <p:cNvSpPr/>
          <p:nvPr/>
        </p:nvSpPr>
        <p:spPr>
          <a:xfrm>
            <a:off x="1051965" y="914402"/>
            <a:ext cx="7136692" cy="4308872"/>
          </a:xfrm>
          <a:prstGeom prst="rect">
            <a:avLst/>
          </a:prstGeom>
        </p:spPr>
        <p:txBody>
          <a:bodyPr wrap="square">
            <a:spAutoFit/>
          </a:bodyPr>
          <a:lstStyle/>
          <a:p>
            <a:pPr algn="ctr"/>
            <a:r>
              <a:rPr lang="en-US" sz="2200" b="1" dirty="0">
                <a:latin typeface="Baskerville Old Face" panose="02020602080505020303" pitchFamily="18" charset="0"/>
              </a:rPr>
              <a:t>Insurer’s Right to Settle </a:t>
            </a:r>
          </a:p>
          <a:p>
            <a:pPr lvl="0"/>
            <a:endParaRPr lang="en-US"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Insurer generally has the right to settle covered claims.</a:t>
            </a:r>
          </a:p>
          <a:p>
            <a:pPr lvl="0"/>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u="sng" dirty="0">
                <a:latin typeface="Times New Roman" panose="02020603050405020304" pitchFamily="18" charset="0"/>
                <a:cs typeface="Times New Roman" panose="02020603050405020304" pitchFamily="18" charset="0"/>
              </a:rPr>
              <a:t>See</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Johnson v. </a:t>
            </a:r>
            <a:r>
              <a:rPr lang="en-US" u="sng" dirty="0" err="1">
                <a:latin typeface="Times New Roman" panose="02020603050405020304" pitchFamily="18" charset="0"/>
                <a:cs typeface="Times New Roman" panose="02020603050405020304" pitchFamily="18" charset="0"/>
              </a:rPr>
              <a:t>Proselect</a:t>
            </a:r>
            <a:r>
              <a:rPr lang="en-US" u="sng" dirty="0">
                <a:latin typeface="Times New Roman" panose="02020603050405020304" pitchFamily="18" charset="0"/>
                <a:cs typeface="Times New Roman" panose="02020603050405020304" pitchFamily="18" charset="0"/>
              </a:rPr>
              <a:t> Ins. Co.</a:t>
            </a:r>
            <a:r>
              <a:rPr lang="en-US" dirty="0">
                <a:latin typeface="Times New Roman" panose="02020603050405020304" pitchFamily="18" charset="0"/>
                <a:cs typeface="Times New Roman" panose="02020603050405020304" pitchFamily="18" charset="0"/>
              </a:rPr>
              <a:t>, 2016 Mass. Super. LEXIS 374, at *27-28 (Oct. 12, 2016) (no breach of good faith and fair dealing by exercising right to settle).</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Unless the policy provides otherwise</a:t>
            </a:r>
          </a:p>
          <a:p>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u="sng" dirty="0">
                <a:latin typeface="Times New Roman" panose="02020603050405020304" pitchFamily="18" charset="0"/>
                <a:cs typeface="Times New Roman" panose="02020603050405020304" pitchFamily="18" charset="0"/>
              </a:rPr>
              <a:t>But</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see</a:t>
            </a:r>
            <a:r>
              <a:rPr lang="en-US" dirty="0">
                <a:latin typeface="Times New Roman" panose="02020603050405020304" pitchFamily="18" charset="0"/>
                <a:cs typeface="Times New Roman" panose="02020603050405020304" pitchFamily="18" charset="0"/>
              </a:rPr>
              <a:t> </a:t>
            </a:r>
            <a:r>
              <a:rPr lang="fr-FR" u="sng" dirty="0" err="1">
                <a:latin typeface="Times New Roman" panose="02020603050405020304" pitchFamily="18" charset="0"/>
                <a:cs typeface="Times New Roman" panose="02020603050405020304" pitchFamily="18" charset="0"/>
              </a:rPr>
              <a:t>Rawan</a:t>
            </a:r>
            <a:r>
              <a:rPr lang="fr-FR" u="sng" dirty="0">
                <a:latin typeface="Times New Roman" panose="02020603050405020304" pitchFamily="18" charset="0"/>
                <a:cs typeface="Times New Roman" panose="02020603050405020304" pitchFamily="18" charset="0"/>
              </a:rPr>
              <a:t> v. Continental Cas. Co.</a:t>
            </a:r>
            <a:r>
              <a:rPr lang="fr-FR" dirty="0">
                <a:latin typeface="Times New Roman" panose="02020603050405020304" pitchFamily="18" charset="0"/>
                <a:cs typeface="Times New Roman" panose="02020603050405020304" pitchFamily="18" charset="0"/>
              </a:rPr>
              <a:t>, 483 Mass. 654, 655 (2019) (</a:t>
            </a:r>
            <a:r>
              <a:rPr lang="fr-FR" dirty="0" err="1">
                <a:latin typeface="Times New Roman" panose="02020603050405020304" pitchFamily="18" charset="0"/>
                <a:cs typeface="Times New Roman" panose="02020603050405020304" pitchFamily="18" charset="0"/>
              </a:rPr>
              <a:t>approving</a:t>
            </a:r>
            <a:r>
              <a:rPr lang="fr-FR" dirty="0">
                <a:latin typeface="Times New Roman" panose="02020603050405020304" pitchFamily="18" charset="0"/>
                <a:cs typeface="Times New Roman" panose="02020603050405020304" pitchFamily="18" charset="0"/>
              </a:rPr>
              <a:t> consent-to-</a:t>
            </a:r>
            <a:r>
              <a:rPr lang="fr-FR" dirty="0" err="1">
                <a:latin typeface="Times New Roman" panose="02020603050405020304" pitchFamily="18" charset="0"/>
                <a:cs typeface="Times New Roman" panose="02020603050405020304" pitchFamily="18" charset="0"/>
              </a:rPr>
              <a:t>settle</a:t>
            </a:r>
            <a:r>
              <a:rPr lang="fr-FR" dirty="0">
                <a:latin typeface="Times New Roman" panose="02020603050405020304" pitchFamily="18" charset="0"/>
                <a:cs typeface="Times New Roman" panose="02020603050405020304" pitchFamily="18" charset="0"/>
              </a:rPr>
              <a:t> provisions in </a:t>
            </a:r>
            <a:r>
              <a:rPr lang="fr-FR" dirty="0" err="1">
                <a:latin typeface="Times New Roman" panose="02020603050405020304" pitchFamily="18" charset="0"/>
                <a:cs typeface="Times New Roman" panose="02020603050405020304" pitchFamily="18" charset="0"/>
              </a:rPr>
              <a:t>professional</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liability</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policies</a:t>
            </a:r>
            <a:r>
              <a:rPr lang="fr-FR" dirty="0">
                <a:latin typeface="Times New Roman" panose="02020603050405020304" pitchFamily="18" charset="0"/>
                <a:cs typeface="Times New Roman" panose="02020603050405020304" pitchFamily="18" charset="0"/>
              </a:rPr>
              <a:t>).</a:t>
            </a:r>
          </a:p>
          <a:p>
            <a:pPr lvl="1"/>
            <a:br>
              <a:rPr lang="en-US" dirty="0"/>
            </a:br>
            <a:endParaRPr lang="en-US" dirty="0">
              <a:latin typeface="Baskerville Old Face" panose="02020602080505020303" pitchFamily="18" charset="0"/>
            </a:endParaRPr>
          </a:p>
        </p:txBody>
      </p:sp>
    </p:spTree>
    <p:extLst>
      <p:ext uri="{BB962C8B-B14F-4D97-AF65-F5344CB8AC3E}">
        <p14:creationId xmlns:p14="http://schemas.microsoft.com/office/powerpoint/2010/main" val="670624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5" y="199574"/>
            <a:ext cx="8773749" cy="6458851"/>
          </a:xfrm>
          <a:prstGeom prst="rect">
            <a:avLst/>
          </a:prstGeom>
        </p:spPr>
      </p:pic>
      <p:sp>
        <p:nvSpPr>
          <p:cNvPr id="5" name="Rectangle 4"/>
          <p:cNvSpPr/>
          <p:nvPr/>
        </p:nvSpPr>
        <p:spPr>
          <a:xfrm>
            <a:off x="890124" y="914400"/>
            <a:ext cx="7379733" cy="5982343"/>
          </a:xfrm>
          <a:prstGeom prst="rect">
            <a:avLst/>
          </a:prstGeom>
        </p:spPr>
        <p:txBody>
          <a:bodyPr wrap="square">
            <a:spAutoFit/>
          </a:bodyPr>
          <a:lstStyle/>
          <a:p>
            <a:pPr algn="ctr">
              <a:lnSpc>
                <a:spcPct val="107000"/>
              </a:lnSpc>
              <a:spcAft>
                <a:spcPts val="2000"/>
              </a:spcAft>
            </a:pPr>
            <a:r>
              <a:rPr lang="en-US" sz="2200" b="1" dirty="0">
                <a:latin typeface="Baskerville Old Face" panose="02020602080505020303" pitchFamily="18" charset="0"/>
                <a:ea typeface="Calibri" panose="020F0502020204030204" pitchFamily="34" charset="0"/>
              </a:rPr>
              <a:t>No Duty to Settle Uncovered Claims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Insurer does not generally have a duty to settle uncovered claims</a:t>
            </a:r>
          </a:p>
          <a:p>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u="sng" dirty="0">
                <a:latin typeface="Times New Roman" panose="02020603050405020304" pitchFamily="18" charset="0"/>
                <a:cs typeface="Times New Roman" panose="02020603050405020304" pitchFamily="18" charset="0"/>
              </a:rPr>
              <a:t>St. Paul Fire &amp; Marine Ins. Co. v. Convalescent Servs.</a:t>
            </a:r>
            <a:r>
              <a:rPr lang="en-US" dirty="0">
                <a:latin typeface="Times New Roman" panose="02020603050405020304" pitchFamily="18" charset="0"/>
                <a:cs typeface="Times New Roman" panose="02020603050405020304" pitchFamily="18" charset="0"/>
              </a:rPr>
              <a:t>, 193 F.3d 340, 343 (5</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Cir. 1999) </a:t>
            </a:r>
          </a:p>
          <a:p>
            <a:pPr lvl="1"/>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u="sng" dirty="0">
                <a:latin typeface="Times New Roman" panose="02020603050405020304" pitchFamily="18" charset="0"/>
                <a:cs typeface="Times New Roman" panose="02020603050405020304" pitchFamily="18" charset="0"/>
              </a:rPr>
              <a:t>Stephens v. Dairyland Ins. Co</a:t>
            </a:r>
            <a:r>
              <a:rPr lang="en-US" dirty="0">
                <a:latin typeface="Times New Roman" panose="02020603050405020304" pitchFamily="18" charset="0"/>
                <a:cs typeface="Times New Roman" panose="02020603050405020304" pitchFamily="18" charset="0"/>
              </a:rPr>
              <a:t>., 2013 U.S. Dist. LEXIS 99808, at *7 (M.D. Fla. May 30, 2013) (“if a claim is not covered by the insurance policy, an insurer could not have acted in bad faith in refusing to settle a non-covered claim”).</a:t>
            </a:r>
          </a:p>
          <a:p>
            <a:pPr lvl="1"/>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Duty to Settle Does Not Arise under Chapter 176D unless liability, damages and coverage are all reasonably clear.  </a:t>
            </a:r>
          </a:p>
          <a:p>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u="sng" dirty="0">
                <a:latin typeface="Times New Roman" panose="02020603050405020304" pitchFamily="18" charset="0"/>
                <a:cs typeface="Times New Roman" panose="02020603050405020304" pitchFamily="18" charset="0"/>
              </a:rPr>
              <a:t>See</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Styller</a:t>
            </a:r>
            <a:r>
              <a:rPr lang="en-US" u="sng" dirty="0">
                <a:latin typeface="Times New Roman" panose="02020603050405020304" pitchFamily="18" charset="0"/>
                <a:cs typeface="Times New Roman" panose="02020603050405020304" pitchFamily="18" charset="0"/>
              </a:rPr>
              <a:t> v. National Fire &amp; Marine Ins. Co.</a:t>
            </a:r>
            <a:r>
              <a:rPr lang="en-US" dirty="0">
                <a:latin typeface="Times New Roman" panose="02020603050405020304" pitchFamily="18" charset="0"/>
                <a:cs typeface="Times New Roman" panose="02020603050405020304" pitchFamily="18" charset="0"/>
              </a:rPr>
              <a:t>, 95 Mass. App. Ct. 538, 546 (2019) (if coverage correctly denied, no Chapter 93A liability).</a:t>
            </a:r>
          </a:p>
          <a:p>
            <a:pPr lvl="1"/>
            <a:endParaRPr lang="en-US" dirty="0"/>
          </a:p>
          <a:p>
            <a:pPr marL="742950" lvl="1" indent="-285750">
              <a:buFont typeface="Arial" panose="020B0604020202020204" pitchFamily="34" charset="0"/>
              <a:buChar char="•"/>
            </a:pPr>
            <a:endParaRPr lang="en-US" dirty="0">
              <a:latin typeface="Baskerville Old Face" panose="02020602080505020303" pitchFamily="18" charset="0"/>
            </a:endParaRPr>
          </a:p>
          <a:p>
            <a:pPr lvl="1">
              <a:lnSpc>
                <a:spcPct val="107000"/>
              </a:lnSpc>
              <a:spcAft>
                <a:spcPts val="2000"/>
              </a:spcAft>
            </a:pPr>
            <a:endParaRPr lang="en-US" dirty="0">
              <a:latin typeface="Baskerville Old Face" panose="02020602080505020303" pitchFamily="18" charset="0"/>
            </a:endParaRPr>
          </a:p>
        </p:txBody>
      </p:sp>
    </p:spTree>
    <p:extLst>
      <p:ext uri="{BB962C8B-B14F-4D97-AF65-F5344CB8AC3E}">
        <p14:creationId xmlns:p14="http://schemas.microsoft.com/office/powerpoint/2010/main" val="2798706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5" y="199574"/>
            <a:ext cx="8773749" cy="6458851"/>
          </a:xfrm>
          <a:prstGeom prst="rect">
            <a:avLst/>
          </a:prstGeom>
        </p:spPr>
      </p:pic>
      <p:sp>
        <p:nvSpPr>
          <p:cNvPr id="5" name="Rectangle 4"/>
          <p:cNvSpPr/>
          <p:nvPr/>
        </p:nvSpPr>
        <p:spPr>
          <a:xfrm>
            <a:off x="914400" y="914400"/>
            <a:ext cx="7274257" cy="5505353"/>
          </a:xfrm>
          <a:prstGeom prst="rect">
            <a:avLst/>
          </a:prstGeom>
        </p:spPr>
        <p:txBody>
          <a:bodyPr wrap="square">
            <a:spAutoFit/>
          </a:bodyPr>
          <a:lstStyle/>
          <a:p>
            <a:pPr algn="ctr">
              <a:lnSpc>
                <a:spcPct val="107000"/>
              </a:lnSpc>
              <a:spcAft>
                <a:spcPts val="2000"/>
              </a:spcAft>
            </a:pPr>
            <a:r>
              <a:rPr lang="en-US" sz="2200" b="1" dirty="0">
                <a:latin typeface="Baskerville Old Face" panose="02020602080505020303" pitchFamily="18" charset="0"/>
                <a:ea typeface="Calibri" panose="020F0502020204030204" pitchFamily="34" charset="0"/>
              </a:rPr>
              <a:t>If Covered Claims are Settled or Dismissed, No Further Duty to Defend</a:t>
            </a:r>
            <a:endParaRPr lang="en-US" sz="2200" dirty="0">
              <a:latin typeface="Baskerville Old Face" panose="02020602080505020303" pitchFamily="18" charset="0"/>
            </a:endParaRP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during litigation, the covered claims are dismissed or settled, the Insurer may withdraw its defense.</a:t>
            </a:r>
          </a:p>
          <a:p>
            <a:pPr lvl="0"/>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u="sng" dirty="0">
                <a:latin typeface="Times New Roman" panose="02020603050405020304" pitchFamily="18" charset="0"/>
                <a:cs typeface="Times New Roman" panose="02020603050405020304" pitchFamily="18" charset="0"/>
              </a:rPr>
              <a:t>Herbert A. Sullivan, Inc. v. Utica Mut. Ins. Co.,</a:t>
            </a:r>
            <a:r>
              <a:rPr lang="en-US" dirty="0">
                <a:latin typeface="Times New Roman" panose="02020603050405020304" pitchFamily="18" charset="0"/>
                <a:cs typeface="Times New Roman" panose="02020603050405020304" pitchFamily="18" charset="0"/>
              </a:rPr>
              <a:t> 439 Mass. 387, 395 (2003) (no duty to continue to defend after plaintiff amended complaint in a manner that did not assert a covered claim).</a:t>
            </a:r>
          </a:p>
          <a:p>
            <a:pPr lvl="1"/>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u="sng" dirty="0" err="1">
                <a:latin typeface="Times New Roman" panose="02020603050405020304" pitchFamily="18" charset="0"/>
                <a:cs typeface="Times New Roman" panose="02020603050405020304" pitchFamily="18" charset="0"/>
              </a:rPr>
              <a:t>Ricardelli</a:t>
            </a:r>
            <a:r>
              <a:rPr lang="en-US" u="sng" dirty="0">
                <a:latin typeface="Times New Roman" panose="02020603050405020304" pitchFamily="18" charset="0"/>
                <a:cs typeface="Times New Roman" panose="02020603050405020304" pitchFamily="18" charset="0"/>
              </a:rPr>
              <a:t> v. Merrimack Mut. Fire Ins. Co.</a:t>
            </a:r>
            <a:r>
              <a:rPr lang="en-US" dirty="0">
                <a:latin typeface="Times New Roman" panose="02020603050405020304" pitchFamily="18" charset="0"/>
                <a:cs typeface="Times New Roman" panose="02020603050405020304" pitchFamily="18" charset="0"/>
              </a:rPr>
              <a:t>, 2001 Mass. Super. LEXIS 177, at *8-9 (Mar. 22, 2001) (Hillman, J.) (insurer within its rights to settle covered claims and withdraw defense).</a:t>
            </a:r>
          </a:p>
          <a:p>
            <a:pPr lvl="1"/>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u="sng" dirty="0">
                <a:latin typeface="Times New Roman" panose="02020603050405020304" pitchFamily="18" charset="0"/>
                <a:cs typeface="Times New Roman" panose="02020603050405020304" pitchFamily="18" charset="0"/>
              </a:rPr>
              <a:t>Society Ins. v. </a:t>
            </a:r>
            <a:r>
              <a:rPr lang="en-US" u="sng" dirty="0" err="1">
                <a:latin typeface="Times New Roman" panose="02020603050405020304" pitchFamily="18" charset="0"/>
                <a:cs typeface="Times New Roman" panose="02020603050405020304" pitchFamily="18" charset="0"/>
              </a:rPr>
              <a:t>Bodart</a:t>
            </a:r>
            <a:r>
              <a:rPr lang="en-US" dirty="0">
                <a:latin typeface="Times New Roman" panose="02020603050405020304" pitchFamily="18" charset="0"/>
                <a:cs typeface="Times New Roman" panose="02020603050405020304" pitchFamily="18" charset="0"/>
              </a:rPr>
              <a:t>, 819 N.W.2d 418, 425-26 (Wis. Ct. App. 2012) (once insurer settles covered claims, its duty to defend ends).</a:t>
            </a:r>
          </a:p>
          <a:p>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dirty="0">
                <a:latin typeface="Baskerville Old Face" panose="02020602080505020303" pitchFamily="18" charset="0"/>
              </a:rPr>
              <a:t>		</a:t>
            </a:r>
          </a:p>
        </p:txBody>
      </p:sp>
    </p:spTree>
    <p:extLst>
      <p:ext uri="{BB962C8B-B14F-4D97-AF65-F5344CB8AC3E}">
        <p14:creationId xmlns:p14="http://schemas.microsoft.com/office/powerpoint/2010/main" val="261207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5" y="199574"/>
            <a:ext cx="8773749" cy="6458851"/>
          </a:xfrm>
          <a:prstGeom prst="rect">
            <a:avLst/>
          </a:prstGeom>
        </p:spPr>
      </p:pic>
      <p:sp>
        <p:nvSpPr>
          <p:cNvPr id="5" name="Rectangle 4"/>
          <p:cNvSpPr/>
          <p:nvPr/>
        </p:nvSpPr>
        <p:spPr>
          <a:xfrm>
            <a:off x="914400" y="914400"/>
            <a:ext cx="7274257" cy="930448"/>
          </a:xfrm>
          <a:prstGeom prst="rect">
            <a:avLst/>
          </a:prstGeom>
        </p:spPr>
        <p:txBody>
          <a:bodyPr wrap="square">
            <a:spAutoFit/>
          </a:bodyPr>
          <a:lstStyle/>
          <a:p>
            <a:pPr algn="ctr">
              <a:lnSpc>
                <a:spcPct val="107000"/>
              </a:lnSpc>
              <a:spcAft>
                <a:spcPts val="2000"/>
              </a:spcAft>
            </a:pPr>
            <a:r>
              <a:rPr lang="en-US" dirty="0">
                <a:latin typeface="Baskerville Old Face" panose="02020602080505020303" pitchFamily="18" charset="0"/>
              </a:rPr>
              <a:t>.</a:t>
            </a:r>
          </a:p>
          <a:p>
            <a:pPr defTabSz="1196975">
              <a:lnSpc>
                <a:spcPct val="107000"/>
              </a:lnSpc>
              <a:spcAft>
                <a:spcPts val="2000"/>
              </a:spcAft>
            </a:pPr>
            <a:endParaRPr lang="en-US" dirty="0">
              <a:latin typeface="Baskerville Old Face" panose="02020602080505020303" pitchFamily="18" charset="0"/>
            </a:endParaRPr>
          </a:p>
        </p:txBody>
      </p:sp>
      <p:sp>
        <p:nvSpPr>
          <p:cNvPr id="4" name="Rectangle 3"/>
          <p:cNvSpPr/>
          <p:nvPr/>
        </p:nvSpPr>
        <p:spPr>
          <a:xfrm>
            <a:off x="914399" y="764087"/>
            <a:ext cx="7274257" cy="4760278"/>
          </a:xfrm>
          <a:prstGeom prst="rect">
            <a:avLst/>
          </a:prstGeom>
        </p:spPr>
        <p:txBody>
          <a:bodyPr wrap="square">
            <a:spAutoFit/>
          </a:bodyPr>
          <a:lstStyle/>
          <a:p>
            <a:pPr algn="ctr">
              <a:spcAft>
                <a:spcPts val="2000"/>
              </a:spcAft>
            </a:pPr>
            <a:r>
              <a:rPr lang="en-US" sz="2200" b="1" dirty="0">
                <a:latin typeface="Baskerville Old Face" panose="02020602080505020303" pitchFamily="18" charset="0"/>
              </a:rPr>
              <a:t>Good Faith Duty Still Applies to Settlement of Covered Claims</a:t>
            </a:r>
          </a:p>
          <a:p>
            <a:pPr marL="285750" indent="-285750">
              <a:spcAft>
                <a:spcPts val="20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Insurance Company, therefore, cannot </a:t>
            </a:r>
            <a:r>
              <a:rPr lang="en-US" b="1" dirty="0">
                <a:latin typeface="Times New Roman" panose="02020603050405020304" pitchFamily="18" charset="0"/>
                <a:cs typeface="Times New Roman" panose="02020603050405020304" pitchFamily="18" charset="0"/>
              </a:rPr>
              <a:t>in bad faith </a:t>
            </a:r>
            <a:r>
              <a:rPr lang="en-US" dirty="0">
                <a:latin typeface="Times New Roman" panose="02020603050405020304" pitchFamily="18" charset="0"/>
                <a:cs typeface="Times New Roman" panose="02020603050405020304" pitchFamily="18" charset="0"/>
              </a:rPr>
              <a:t>settle only the covered claims</a:t>
            </a:r>
          </a:p>
          <a:p>
            <a:pPr marL="742950" lvl="1" indent="-285750">
              <a:spcAft>
                <a:spcPts val="2000"/>
              </a:spcAft>
              <a:buFont typeface="Arial" panose="020B0604020202020204" pitchFamily="34" charset="0"/>
              <a:buChar char="•"/>
            </a:pPr>
            <a:r>
              <a:rPr lang="en-US" u="sng" dirty="0">
                <a:latin typeface="Times New Roman" panose="02020603050405020304" pitchFamily="18" charset="0"/>
                <a:cs typeface="Times New Roman" panose="02020603050405020304" pitchFamily="18" charset="0"/>
              </a:rPr>
              <a:t>Lockwood Int’l, B.V. v. Volm Bag Co.</a:t>
            </a:r>
            <a:r>
              <a:rPr lang="en-US" dirty="0">
                <a:latin typeface="Times New Roman" panose="02020603050405020304" pitchFamily="18" charset="0"/>
                <a:cs typeface="Times New Roman" panose="02020603050405020304" pitchFamily="18" charset="0"/>
              </a:rPr>
              <a:t>, 273 F.3d 741 (7</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Cir. 2001) (insurer paid plaintiff over $1 million to file amended complaint deleting covered claims).</a:t>
            </a:r>
          </a:p>
          <a:p>
            <a:pPr marL="742950" lvl="1" indent="-285750">
              <a:spcAft>
                <a:spcPts val="2000"/>
              </a:spcAft>
              <a:buFont typeface="Arial" panose="020B0604020202020204" pitchFamily="34" charset="0"/>
              <a:buChar char="•"/>
            </a:pPr>
            <a:r>
              <a:rPr lang="en-US" u="sng" dirty="0">
                <a:latin typeface="Times New Roman" panose="02020603050405020304" pitchFamily="18" charset="0"/>
                <a:cs typeface="Times New Roman" panose="02020603050405020304" pitchFamily="18" charset="0"/>
              </a:rPr>
              <a:t>Allstate </a:t>
            </a:r>
            <a:r>
              <a:rPr lang="en-US" u="sng" dirty="0" err="1">
                <a:latin typeface="Times New Roman" panose="02020603050405020304" pitchFamily="18" charset="0"/>
                <a:cs typeface="Times New Roman" panose="02020603050405020304" pitchFamily="18" charset="0"/>
              </a:rPr>
              <a:t>Indem</a:t>
            </a:r>
            <a:r>
              <a:rPr lang="en-US" u="sng" dirty="0">
                <a:latin typeface="Times New Roman" panose="02020603050405020304" pitchFamily="18" charset="0"/>
                <a:cs typeface="Times New Roman" panose="02020603050405020304" pitchFamily="18" charset="0"/>
              </a:rPr>
              <a:t>. Co. v. </a:t>
            </a:r>
            <a:r>
              <a:rPr lang="en-US" u="sng" dirty="0" err="1">
                <a:latin typeface="Times New Roman" panose="02020603050405020304" pitchFamily="18" charset="0"/>
                <a:cs typeface="Times New Roman" panose="02020603050405020304" pitchFamily="18" charset="0"/>
              </a:rPr>
              <a:t>Oser</a:t>
            </a:r>
            <a:r>
              <a:rPr lang="en-US" dirty="0">
                <a:latin typeface="Times New Roman" panose="02020603050405020304" pitchFamily="18" charset="0"/>
                <a:cs typeface="Times New Roman" panose="02020603050405020304" pitchFamily="18" charset="0"/>
              </a:rPr>
              <a:t>, 893 So.2d 675, 677 (Fla. App. Ct. 2005) (insurer potentially liable for bad faith for only settling covered claims when it could have settled all claims for same amount).</a:t>
            </a:r>
          </a:p>
          <a:p>
            <a:pPr marL="285750" indent="-285750">
              <a:spcAft>
                <a:spcPts val="2000"/>
              </a:spcAf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Therefore, if the insurer can settle all claims for the price of the covered claims, it should be held to have a duty to do so</a:t>
            </a:r>
          </a:p>
          <a:p>
            <a:pPr lvl="1">
              <a:spcAft>
                <a:spcPts val="2000"/>
              </a:spcAft>
            </a:pPr>
            <a:endParaRPr lang="en-US" dirty="0"/>
          </a:p>
        </p:txBody>
      </p:sp>
    </p:spTree>
    <p:extLst>
      <p:ext uri="{BB962C8B-B14F-4D97-AF65-F5344CB8AC3E}">
        <p14:creationId xmlns:p14="http://schemas.microsoft.com/office/powerpoint/2010/main" val="475974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5" y="199574"/>
            <a:ext cx="8773749" cy="6458851"/>
          </a:xfrm>
          <a:prstGeom prst="rect">
            <a:avLst/>
          </a:prstGeom>
        </p:spPr>
      </p:pic>
      <p:sp>
        <p:nvSpPr>
          <p:cNvPr id="5" name="Rectangle 4"/>
          <p:cNvSpPr/>
          <p:nvPr/>
        </p:nvSpPr>
        <p:spPr>
          <a:xfrm>
            <a:off x="914400" y="914400"/>
            <a:ext cx="7412071" cy="4410631"/>
          </a:xfrm>
          <a:prstGeom prst="rect">
            <a:avLst/>
          </a:prstGeom>
        </p:spPr>
        <p:txBody>
          <a:bodyPr wrap="square">
            <a:spAutoFit/>
          </a:bodyPr>
          <a:lstStyle/>
          <a:p>
            <a:pPr algn="ctr">
              <a:lnSpc>
                <a:spcPct val="107000"/>
              </a:lnSpc>
              <a:spcAft>
                <a:spcPts val="2000"/>
              </a:spcAft>
            </a:pPr>
            <a:r>
              <a:rPr lang="en-US" sz="2200" b="1" dirty="0">
                <a:latin typeface="Baskerville Old Face" panose="02020602080505020303" pitchFamily="18" charset="0"/>
              </a:rPr>
              <a:t>Insurer That Breaches Duty to Settle is Liable for Excess Judgment </a:t>
            </a:r>
          </a:p>
          <a:p>
            <a:pPr marL="285750" indent="-285750" defTabSz="1143000">
              <a:lnSpc>
                <a:spcPct val="107000"/>
              </a:lnSpc>
              <a:spcAft>
                <a:spcPts val="10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Under Mass. Law, Insurer that fails to settle when no reasonable insurer would fail to do so </a:t>
            </a:r>
            <a:r>
              <a:rPr lang="en-US" b="1" dirty="0">
                <a:latin typeface="Times New Roman" panose="02020603050405020304" pitchFamily="18" charset="0"/>
                <a:cs typeface="Times New Roman" panose="02020603050405020304" pitchFamily="18" charset="0"/>
              </a:rPr>
              <a:t>or</a:t>
            </a:r>
            <a:r>
              <a:rPr lang="en-US" dirty="0">
                <a:latin typeface="Times New Roman" panose="02020603050405020304" pitchFamily="18" charset="0"/>
                <a:cs typeface="Times New Roman" panose="02020603050405020304" pitchFamily="18" charset="0"/>
              </a:rPr>
              <a:t> make a good faith offer when liability is reasonably clear is liable for any excess judgment.</a:t>
            </a:r>
          </a:p>
          <a:p>
            <a:pPr marL="742950" lvl="1" indent="-285750" defTabSz="1143000">
              <a:lnSpc>
                <a:spcPct val="107000"/>
              </a:lnSpc>
              <a:spcAft>
                <a:spcPts val="1000"/>
              </a:spcAft>
              <a:buFont typeface="Arial" panose="020B0604020202020204" pitchFamily="34" charset="0"/>
              <a:buChar char="•"/>
            </a:pPr>
            <a:r>
              <a:rPr lang="en-US" u="sng" dirty="0">
                <a:latin typeface="Times New Roman" panose="02020603050405020304" pitchFamily="18" charset="0"/>
                <a:cs typeface="Times New Roman" panose="02020603050405020304" pitchFamily="18" charset="0"/>
              </a:rPr>
              <a:t>Hartford Casualty Ins. Co. v. New Hampshire Ins. Co</a:t>
            </a:r>
            <a:r>
              <a:rPr lang="en-US" dirty="0">
                <a:latin typeface="Times New Roman" panose="02020603050405020304" pitchFamily="18" charset="0"/>
                <a:cs typeface="Times New Roman" panose="02020603050405020304" pitchFamily="18" charset="0"/>
              </a:rPr>
              <a:t>., 417 Mass. 115 (1994).</a:t>
            </a:r>
          </a:p>
          <a:p>
            <a:pPr marL="742950" lvl="1" indent="-285750" defTabSz="1143000">
              <a:lnSpc>
                <a:spcPct val="107000"/>
              </a:lnSpc>
              <a:spcAft>
                <a:spcPts val="1000"/>
              </a:spcAft>
              <a:buFont typeface="Arial" panose="020B0604020202020204" pitchFamily="34" charset="0"/>
              <a:buChar char="•"/>
            </a:pPr>
            <a:r>
              <a:rPr lang="en-US" u="sng" dirty="0">
                <a:latin typeface="Times New Roman" panose="02020603050405020304" pitchFamily="18" charset="0"/>
                <a:cs typeface="Times New Roman" panose="02020603050405020304" pitchFamily="18" charset="0"/>
              </a:rPr>
              <a:t>Williamson-Green v. Interstate Fire * Cas. Co.</a:t>
            </a:r>
            <a:r>
              <a:rPr lang="en-US" dirty="0">
                <a:latin typeface="Times New Roman" panose="02020603050405020304" pitchFamily="18" charset="0"/>
                <a:cs typeface="Times New Roman" panose="02020603050405020304" pitchFamily="18" charset="0"/>
              </a:rPr>
              <a:t>, 2017 Mass. Super. LEXIS 70 (Mass. Super. Ct. May 26, 2017) (Salinger, J.) (insurer who breaches duty to settle is liable for all consequential damages, potentially including punitive damages for wrongful death).</a:t>
            </a:r>
          </a:p>
          <a:p>
            <a:pPr defTabSz="1143000">
              <a:lnSpc>
                <a:spcPct val="107000"/>
              </a:lnSpc>
              <a:spcAft>
                <a:spcPts val="1000"/>
              </a:spcAft>
            </a:pPr>
            <a:r>
              <a:rPr lang="en-US" dirty="0">
                <a:latin typeface="Baskerville Old Face" panose="02020602080505020303" pitchFamily="18" charset="0"/>
              </a:rPr>
              <a:t>	</a:t>
            </a:r>
          </a:p>
        </p:txBody>
      </p:sp>
    </p:spTree>
    <p:extLst>
      <p:ext uri="{BB962C8B-B14F-4D97-AF65-F5344CB8AC3E}">
        <p14:creationId xmlns:p14="http://schemas.microsoft.com/office/powerpoint/2010/main" val="29339298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2616</TotalTime>
  <Words>1635</Words>
  <Application>Microsoft Office PowerPoint</Application>
  <PresentationFormat>On-screen Show (4:3)</PresentationFormat>
  <Paragraphs>123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Times New Roman</vt:lpstr>
      <vt:lpstr>Calibri Light</vt:lpstr>
      <vt:lpstr>Baskerville Old Face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dc:creator>
  <cp:lastModifiedBy>Sean Carnathan</cp:lastModifiedBy>
  <cp:revision>85</cp:revision>
  <dcterms:created xsi:type="dcterms:W3CDTF">2017-02-06T20:48:20Z</dcterms:created>
  <dcterms:modified xsi:type="dcterms:W3CDTF">2020-06-24T16:00:29Z</dcterms:modified>
</cp:coreProperties>
</file>